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96" r:id="rId1"/>
    <p:sldMasterId id="2147483708" r:id="rId2"/>
  </p:sldMasterIdLst>
  <p:notesMasterIdLst>
    <p:notesMasterId r:id="rId84"/>
  </p:notesMasterIdLst>
  <p:sldIdLst>
    <p:sldId id="295" r:id="rId3"/>
    <p:sldId id="257" r:id="rId4"/>
    <p:sldId id="282" r:id="rId5"/>
    <p:sldId id="283" r:id="rId6"/>
    <p:sldId id="258" r:id="rId7"/>
    <p:sldId id="259" r:id="rId8"/>
    <p:sldId id="284" r:id="rId9"/>
    <p:sldId id="285" r:id="rId10"/>
    <p:sldId id="286" r:id="rId11"/>
    <p:sldId id="296" r:id="rId12"/>
    <p:sldId id="261" r:id="rId13"/>
    <p:sldId id="287" r:id="rId14"/>
    <p:sldId id="262" r:id="rId15"/>
    <p:sldId id="263" r:id="rId16"/>
    <p:sldId id="288" r:id="rId17"/>
    <p:sldId id="289" r:id="rId18"/>
    <p:sldId id="290" r:id="rId19"/>
    <p:sldId id="297" r:id="rId20"/>
    <p:sldId id="298" r:id="rId21"/>
    <p:sldId id="300" r:id="rId22"/>
    <p:sldId id="264" r:id="rId23"/>
    <p:sldId id="265" r:id="rId24"/>
    <p:sldId id="299" r:id="rId25"/>
    <p:sldId id="293" r:id="rId26"/>
    <p:sldId id="291" r:id="rId27"/>
    <p:sldId id="292" r:id="rId28"/>
    <p:sldId id="301"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13" autoAdjust="0"/>
    <p:restoredTop sz="94660"/>
  </p:normalViewPr>
  <p:slideViewPr>
    <p:cSldViewPr>
      <p:cViewPr varScale="1">
        <p:scale>
          <a:sx n="68" d="100"/>
          <a:sy n="68" d="100"/>
        </p:scale>
        <p:origin x="-142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8FFF9-0458-41A7-A462-636FB1529DE6}" type="datetimeFigureOut">
              <a:rPr lang="en-US" smtClean="0"/>
              <a:t>9/27/2015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4FA3A4-F2B9-4624-AF12-A14B0D14C7C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Cyrl-CS" dirty="0"/>
          </a:p>
        </p:txBody>
      </p:sp>
      <p:sp>
        <p:nvSpPr>
          <p:cNvPr id="4" name="Slide Number Placeholder 3"/>
          <p:cNvSpPr>
            <a:spLocks noGrp="1"/>
          </p:cNvSpPr>
          <p:nvPr>
            <p:ph type="sldNum" sz="quarter" idx="10"/>
          </p:nvPr>
        </p:nvSpPr>
        <p:spPr/>
        <p:txBody>
          <a:bodyPr/>
          <a:lstStyle/>
          <a:p>
            <a:fld id="{18E95114-7A56-4FDE-84F4-B37E6F5E5B67}" type="slidenum">
              <a:rPr lang="sr-Cyrl-CS" smtClean="0"/>
              <a:pPr/>
              <a:t>75</a:t>
            </a:fld>
            <a:endParaRPr lang="sr-Cyrl-C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16" name="Slide Number Placeholder 15"/>
          <p:cNvSpPr>
            <a:spLocks noGrp="1"/>
          </p:cNvSpPr>
          <p:nvPr>
            <p:ph type="sldNum" sz="quarter" idx="11"/>
          </p:nvPr>
        </p:nvSpPr>
        <p:spPr/>
        <p:txBody>
          <a:bodyPr/>
          <a:lstStyle/>
          <a:p>
            <a:fld id="{3BC04421-138F-4891-9A35-40BE0AE18ABB}" type="slidenum">
              <a:rPr lang="sr-Cyrl-CS" smtClean="0"/>
              <a:pPr/>
              <a:t>‹#›</a:t>
            </a:fld>
            <a:endParaRPr lang="sr-Cyrl-CS"/>
          </a:p>
        </p:txBody>
      </p:sp>
      <p:sp>
        <p:nvSpPr>
          <p:cNvPr id="17" name="Footer Placeholder 16"/>
          <p:cNvSpPr>
            <a:spLocks noGrp="1"/>
          </p:cNvSpPr>
          <p:nvPr>
            <p:ph type="ftr" sz="quarter" idx="12"/>
          </p:nvPr>
        </p:nvSpPr>
        <p:spPr/>
        <p:txBody>
          <a:bodyPr/>
          <a:lstStyle/>
          <a:p>
            <a:endParaRPr lang="sr-Cyrl-C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3BC04421-138F-4891-9A35-40BE0AE18ABB}" type="slidenum">
              <a:rPr lang="sr-Cyrl-CS" smtClean="0"/>
              <a:pPr/>
              <a:t>‹#›</a:t>
            </a:fld>
            <a:endParaRPr lang="sr-Cyrl-C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3BC04421-138F-4891-9A35-40BE0AE18ABB}" type="slidenum">
              <a:rPr lang="sr-Cyrl-CS" smtClean="0"/>
              <a:pPr/>
              <a:t>‹#›</a:t>
            </a:fld>
            <a:endParaRPr lang="sr-Cyrl-C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r-Cyrl-C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r-Cyrl-CS"/>
          </a:p>
        </p:txBody>
      </p:sp>
      <p:sp>
        <p:nvSpPr>
          <p:cNvPr id="4" name="Date Placeholder 3"/>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Cyrl-C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Date Placeholder 3"/>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r-Cyrl-C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Cyrl-C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5" name="Date Placeholder 4"/>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6" name="Footer Placeholder 5"/>
          <p:cNvSpPr>
            <a:spLocks noGrp="1"/>
          </p:cNvSpPr>
          <p:nvPr>
            <p:ph type="ftr" sz="quarter" idx="11"/>
          </p:nvPr>
        </p:nvSpPr>
        <p:spPr/>
        <p:txBody>
          <a:bodyPr/>
          <a:lstStyle/>
          <a:p>
            <a:endParaRPr lang="sr-Cyrl-CS"/>
          </a:p>
        </p:txBody>
      </p:sp>
      <p:sp>
        <p:nvSpPr>
          <p:cNvPr id="7" name="Slide Number Placeholder 6"/>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r-Cyrl-C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7" name="Date Placeholder 6"/>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8" name="Footer Placeholder 7"/>
          <p:cNvSpPr>
            <a:spLocks noGrp="1"/>
          </p:cNvSpPr>
          <p:nvPr>
            <p:ph type="ftr" sz="quarter" idx="11"/>
          </p:nvPr>
        </p:nvSpPr>
        <p:spPr/>
        <p:txBody>
          <a:bodyPr/>
          <a:lstStyle/>
          <a:p>
            <a:endParaRPr lang="sr-Cyrl-CS"/>
          </a:p>
        </p:txBody>
      </p:sp>
      <p:sp>
        <p:nvSpPr>
          <p:cNvPr id="9" name="Slide Number Placeholder 8"/>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Cyrl-CS"/>
          </a:p>
        </p:txBody>
      </p:sp>
      <p:sp>
        <p:nvSpPr>
          <p:cNvPr id="3" name="Date Placeholder 2"/>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4" name="Footer Placeholder 3"/>
          <p:cNvSpPr>
            <a:spLocks noGrp="1"/>
          </p:cNvSpPr>
          <p:nvPr>
            <p:ph type="ftr" sz="quarter" idx="11"/>
          </p:nvPr>
        </p:nvSpPr>
        <p:spPr/>
        <p:txBody>
          <a:bodyPr/>
          <a:lstStyle/>
          <a:p>
            <a:endParaRPr lang="sr-Cyrl-CS"/>
          </a:p>
        </p:txBody>
      </p:sp>
      <p:sp>
        <p:nvSpPr>
          <p:cNvPr id="5" name="Slide Number Placeholder 4"/>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3" name="Footer Placeholder 2"/>
          <p:cNvSpPr>
            <a:spLocks noGrp="1"/>
          </p:cNvSpPr>
          <p:nvPr>
            <p:ph type="ftr" sz="quarter" idx="11"/>
          </p:nvPr>
        </p:nvSpPr>
        <p:spPr/>
        <p:txBody>
          <a:bodyPr/>
          <a:lstStyle/>
          <a:p>
            <a:endParaRPr lang="sr-Cyrl-CS"/>
          </a:p>
        </p:txBody>
      </p:sp>
      <p:sp>
        <p:nvSpPr>
          <p:cNvPr id="4" name="Slide Number Placeholder 3"/>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Cyrl-C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6" name="Footer Placeholder 5"/>
          <p:cNvSpPr>
            <a:spLocks noGrp="1"/>
          </p:cNvSpPr>
          <p:nvPr>
            <p:ph type="ftr" sz="quarter" idx="11"/>
          </p:nvPr>
        </p:nvSpPr>
        <p:spPr/>
        <p:txBody>
          <a:bodyPr/>
          <a:lstStyle/>
          <a:p>
            <a:endParaRPr lang="sr-Cyrl-CS"/>
          </a:p>
        </p:txBody>
      </p:sp>
      <p:sp>
        <p:nvSpPr>
          <p:cNvPr id="7" name="Slide Number Placeholder 6"/>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60F75D02-1DD3-4835-BB7E-E23A69FB2CA7}" type="datetimeFigureOut">
              <a:rPr lang="sr-Latn-CS" smtClean="0"/>
              <a:pPr/>
              <a:t>27.9.2015</a:t>
            </a:fld>
            <a:endParaRPr lang="sr-Cyrl-CS"/>
          </a:p>
        </p:txBody>
      </p:sp>
      <p:sp>
        <p:nvSpPr>
          <p:cNvPr id="15" name="Slide Number Placeholder 14"/>
          <p:cNvSpPr>
            <a:spLocks noGrp="1"/>
          </p:cNvSpPr>
          <p:nvPr>
            <p:ph type="sldNum" sz="quarter" idx="15"/>
          </p:nvPr>
        </p:nvSpPr>
        <p:spPr/>
        <p:txBody>
          <a:bodyPr/>
          <a:lstStyle>
            <a:lvl1pPr algn="ctr">
              <a:defRPr/>
            </a:lvl1pPr>
          </a:lstStyle>
          <a:p>
            <a:fld id="{3BC04421-138F-4891-9A35-40BE0AE18ABB}" type="slidenum">
              <a:rPr lang="sr-Cyrl-CS" smtClean="0"/>
              <a:pPr/>
              <a:t>‹#›</a:t>
            </a:fld>
            <a:endParaRPr lang="sr-Cyrl-CS"/>
          </a:p>
        </p:txBody>
      </p:sp>
      <p:sp>
        <p:nvSpPr>
          <p:cNvPr id="16" name="Footer Placeholder 15"/>
          <p:cNvSpPr>
            <a:spLocks noGrp="1"/>
          </p:cNvSpPr>
          <p:nvPr>
            <p:ph type="ftr" sz="quarter" idx="16"/>
          </p:nvPr>
        </p:nvSpPr>
        <p:spPr/>
        <p:txBody>
          <a:bodyPr/>
          <a:lstStyle/>
          <a:p>
            <a:endParaRPr lang="sr-Cyrl-C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Cyrl-C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Cyrl-C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6" name="Footer Placeholder 5"/>
          <p:cNvSpPr>
            <a:spLocks noGrp="1"/>
          </p:cNvSpPr>
          <p:nvPr>
            <p:ph type="ftr" sz="quarter" idx="11"/>
          </p:nvPr>
        </p:nvSpPr>
        <p:spPr/>
        <p:txBody>
          <a:bodyPr/>
          <a:lstStyle/>
          <a:p>
            <a:endParaRPr lang="sr-Cyrl-CS"/>
          </a:p>
        </p:txBody>
      </p:sp>
      <p:sp>
        <p:nvSpPr>
          <p:cNvPr id="7" name="Slide Number Placeholder 6"/>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Cyrl-C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Date Placeholder 3"/>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r-Cyrl-C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Date Placeholder 3"/>
          <p:cNvSpPr>
            <a:spLocks noGrp="1"/>
          </p:cNvSpPr>
          <p:nvPr>
            <p:ph type="dt" sz="half" idx="10"/>
          </p:nvPr>
        </p:nvSpPr>
        <p:spPr/>
        <p:txBody>
          <a:body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BCB33826-0C78-4E53-938C-FBF65AE20984}" type="slidenum">
              <a:rPr lang="sr-Cyrl-CS" smtClean="0"/>
              <a:pPr/>
              <a:t>‹#›</a:t>
            </a:fld>
            <a:endParaRPr lang="sr-Cyrl-C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5" name="Footer Placeholder 4"/>
          <p:cNvSpPr>
            <a:spLocks noGrp="1"/>
          </p:cNvSpPr>
          <p:nvPr>
            <p:ph type="ftr" sz="quarter" idx="11"/>
          </p:nvPr>
        </p:nvSpPr>
        <p:spPr/>
        <p:txBody>
          <a:bodyPr/>
          <a:lstStyle/>
          <a:p>
            <a:endParaRPr lang="sr-Cyrl-CS"/>
          </a:p>
        </p:txBody>
      </p:sp>
      <p:sp>
        <p:nvSpPr>
          <p:cNvPr id="6" name="Slide Number Placeholder 5"/>
          <p:cNvSpPr>
            <a:spLocks noGrp="1"/>
          </p:cNvSpPr>
          <p:nvPr>
            <p:ph type="sldNum" sz="quarter" idx="12"/>
          </p:nvPr>
        </p:nvSpPr>
        <p:spPr/>
        <p:txBody>
          <a:bodyPr/>
          <a:lstStyle/>
          <a:p>
            <a:fld id="{3BC04421-138F-4891-9A35-40BE0AE18ABB}" type="slidenum">
              <a:rPr lang="sr-Cyrl-CS" smtClean="0"/>
              <a:pPr/>
              <a:t>‹#›</a:t>
            </a:fld>
            <a:endParaRPr lang="sr-Cyrl-C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6" name="Footer Placeholder 5"/>
          <p:cNvSpPr>
            <a:spLocks noGrp="1"/>
          </p:cNvSpPr>
          <p:nvPr>
            <p:ph type="ftr" sz="quarter" idx="11"/>
          </p:nvPr>
        </p:nvSpPr>
        <p:spPr/>
        <p:txBody>
          <a:bodyPr/>
          <a:lstStyle/>
          <a:p>
            <a:endParaRPr lang="sr-Cyrl-CS"/>
          </a:p>
        </p:txBody>
      </p:sp>
      <p:sp>
        <p:nvSpPr>
          <p:cNvPr id="7" name="Slide Number Placeholder 6"/>
          <p:cNvSpPr>
            <a:spLocks noGrp="1"/>
          </p:cNvSpPr>
          <p:nvPr>
            <p:ph type="sldNum" sz="quarter" idx="12"/>
          </p:nvPr>
        </p:nvSpPr>
        <p:spPr/>
        <p:txBody>
          <a:bodyPr/>
          <a:lstStyle/>
          <a:p>
            <a:fld id="{3BC04421-138F-4891-9A35-40BE0AE18ABB}" type="slidenum">
              <a:rPr lang="sr-Cyrl-CS" smtClean="0"/>
              <a:pPr/>
              <a:t>‹#›</a:t>
            </a:fld>
            <a:endParaRPr lang="sr-Cyrl-C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BC04421-138F-4891-9A35-40BE0AE18ABB}" type="slidenum">
              <a:rPr lang="sr-Cyrl-CS" smtClean="0"/>
              <a:pPr/>
              <a:t>‹#›</a:t>
            </a:fld>
            <a:endParaRPr lang="sr-Cyrl-CS"/>
          </a:p>
        </p:txBody>
      </p:sp>
      <p:sp>
        <p:nvSpPr>
          <p:cNvPr id="8" name="Footer Placeholder 7"/>
          <p:cNvSpPr>
            <a:spLocks noGrp="1"/>
          </p:cNvSpPr>
          <p:nvPr>
            <p:ph type="ftr" sz="quarter" idx="11"/>
          </p:nvPr>
        </p:nvSpPr>
        <p:spPr/>
        <p:txBody>
          <a:bodyPr/>
          <a:lstStyle/>
          <a:p>
            <a:endParaRPr lang="sr-Cyrl-CS"/>
          </a:p>
        </p:txBody>
      </p:sp>
      <p:sp>
        <p:nvSpPr>
          <p:cNvPr id="7" name="Date Placeholder 6"/>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4" name="Footer Placeholder 3"/>
          <p:cNvSpPr>
            <a:spLocks noGrp="1"/>
          </p:cNvSpPr>
          <p:nvPr>
            <p:ph type="ftr" sz="quarter" idx="11"/>
          </p:nvPr>
        </p:nvSpPr>
        <p:spPr/>
        <p:txBody>
          <a:bodyPr/>
          <a:lstStyle/>
          <a:p>
            <a:endParaRPr lang="sr-Cyrl-CS"/>
          </a:p>
        </p:txBody>
      </p:sp>
      <p:sp>
        <p:nvSpPr>
          <p:cNvPr id="5" name="Slide Number Placeholder 4"/>
          <p:cNvSpPr>
            <a:spLocks noGrp="1"/>
          </p:cNvSpPr>
          <p:nvPr>
            <p:ph type="sldNum" sz="quarter" idx="12"/>
          </p:nvPr>
        </p:nvSpPr>
        <p:spPr/>
        <p:txBody>
          <a:bodyPr/>
          <a:lstStyle/>
          <a:p>
            <a:fld id="{3BC04421-138F-4891-9A35-40BE0AE18ABB}" type="slidenum">
              <a:rPr lang="sr-Cyrl-CS" smtClean="0"/>
              <a:pPr/>
              <a:t>‹#›</a:t>
            </a:fld>
            <a:endParaRPr lang="sr-Cyrl-C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3" name="Footer Placeholder 2"/>
          <p:cNvSpPr>
            <a:spLocks noGrp="1"/>
          </p:cNvSpPr>
          <p:nvPr>
            <p:ph type="ftr" sz="quarter" idx="11"/>
          </p:nvPr>
        </p:nvSpPr>
        <p:spPr/>
        <p:txBody>
          <a:bodyPr/>
          <a:lstStyle/>
          <a:p>
            <a:endParaRPr lang="sr-Cyrl-CS"/>
          </a:p>
        </p:txBody>
      </p:sp>
      <p:sp>
        <p:nvSpPr>
          <p:cNvPr id="4" name="Slide Number Placeholder 3"/>
          <p:cNvSpPr>
            <a:spLocks noGrp="1"/>
          </p:cNvSpPr>
          <p:nvPr>
            <p:ph type="sldNum" sz="quarter" idx="12"/>
          </p:nvPr>
        </p:nvSpPr>
        <p:spPr/>
        <p:txBody>
          <a:bodyPr/>
          <a:lstStyle/>
          <a:p>
            <a:fld id="{3BC04421-138F-4891-9A35-40BE0AE18ABB}" type="slidenum">
              <a:rPr lang="sr-Cyrl-CS" smtClean="0"/>
              <a:pPr/>
              <a:t>‹#›</a:t>
            </a:fld>
            <a:endParaRPr lang="sr-Cyrl-C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0F75D02-1DD3-4835-BB7E-E23A69FB2CA7}" type="datetimeFigureOut">
              <a:rPr lang="sr-Latn-CS" smtClean="0"/>
              <a:pPr/>
              <a:t>27.9.2015</a:t>
            </a:fld>
            <a:endParaRPr lang="sr-Cyrl-CS"/>
          </a:p>
        </p:txBody>
      </p:sp>
      <p:sp>
        <p:nvSpPr>
          <p:cNvPr id="9" name="Slide Number Placeholder 8"/>
          <p:cNvSpPr>
            <a:spLocks noGrp="1"/>
          </p:cNvSpPr>
          <p:nvPr>
            <p:ph type="sldNum" sz="quarter" idx="15"/>
          </p:nvPr>
        </p:nvSpPr>
        <p:spPr/>
        <p:txBody>
          <a:bodyPr/>
          <a:lstStyle/>
          <a:p>
            <a:fld id="{3BC04421-138F-4891-9A35-40BE0AE18ABB}" type="slidenum">
              <a:rPr lang="sr-Cyrl-CS" smtClean="0"/>
              <a:pPr/>
              <a:t>‹#›</a:t>
            </a:fld>
            <a:endParaRPr lang="sr-Cyrl-CS"/>
          </a:p>
        </p:txBody>
      </p:sp>
      <p:sp>
        <p:nvSpPr>
          <p:cNvPr id="10" name="Footer Placeholder 9"/>
          <p:cNvSpPr>
            <a:spLocks noGrp="1"/>
          </p:cNvSpPr>
          <p:nvPr>
            <p:ph type="ftr" sz="quarter" idx="16"/>
          </p:nvPr>
        </p:nvSpPr>
        <p:spPr/>
        <p:txBody>
          <a:bodyPr/>
          <a:lstStyle/>
          <a:p>
            <a:endParaRPr lang="sr-Cyrl-C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60F75D02-1DD3-4835-BB7E-E23A69FB2CA7}" type="datetimeFigureOut">
              <a:rPr lang="sr-Latn-CS" smtClean="0"/>
              <a:pPr/>
              <a:t>27.9.2015</a:t>
            </a:fld>
            <a:endParaRPr lang="sr-Cyrl-CS"/>
          </a:p>
        </p:txBody>
      </p:sp>
      <p:sp>
        <p:nvSpPr>
          <p:cNvPr id="9" name="Slide Number Placeholder 8"/>
          <p:cNvSpPr>
            <a:spLocks noGrp="1"/>
          </p:cNvSpPr>
          <p:nvPr>
            <p:ph type="sldNum" sz="quarter" idx="11"/>
          </p:nvPr>
        </p:nvSpPr>
        <p:spPr/>
        <p:txBody>
          <a:bodyPr/>
          <a:lstStyle/>
          <a:p>
            <a:fld id="{3BC04421-138F-4891-9A35-40BE0AE18ABB}" type="slidenum">
              <a:rPr lang="sr-Cyrl-CS" smtClean="0"/>
              <a:pPr/>
              <a:t>‹#›</a:t>
            </a:fld>
            <a:endParaRPr lang="sr-Cyrl-CS"/>
          </a:p>
        </p:txBody>
      </p:sp>
      <p:sp>
        <p:nvSpPr>
          <p:cNvPr id="10" name="Footer Placeholder 9"/>
          <p:cNvSpPr>
            <a:spLocks noGrp="1"/>
          </p:cNvSpPr>
          <p:nvPr>
            <p:ph type="ftr" sz="quarter" idx="12"/>
          </p:nvPr>
        </p:nvSpPr>
        <p:spPr/>
        <p:txBody>
          <a:bodyPr/>
          <a:lstStyle/>
          <a:p>
            <a:endParaRPr lang="sr-Cyrl-C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0F75D02-1DD3-4835-BB7E-E23A69FB2CA7}" type="datetimeFigureOut">
              <a:rPr lang="sr-Latn-CS" smtClean="0"/>
              <a:pPr/>
              <a:t>27.9.2015</a:t>
            </a:fld>
            <a:endParaRPr lang="sr-Cyrl-C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sr-Cyrl-C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BC04421-138F-4891-9A35-40BE0AE18ABB}" type="slidenum">
              <a:rPr lang="sr-Cyrl-CS" smtClean="0"/>
              <a:pPr/>
              <a:t>‹#›</a:t>
            </a:fld>
            <a:endParaRPr lang="sr-Cyrl-C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r-Cyrl-C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Cyrl-C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EEC98-E2B3-4628-8C8A-24CB3CDF2735}" type="datetimeFigureOut">
              <a:rPr lang="sr-Latn-CS" smtClean="0"/>
              <a:pPr/>
              <a:t>27.9.2015</a:t>
            </a:fld>
            <a:endParaRPr lang="sr-Cyrl-C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Cyrl-C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33826-0C78-4E53-938C-FBF65AE20984}" type="slidenum">
              <a:rPr lang="sr-Cyrl-CS" smtClean="0"/>
              <a:pPr/>
              <a:t>‹#›</a:t>
            </a:fld>
            <a:endParaRPr lang="sr-Cyrl-C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audio" Target="file:///D:\za%20film\Sound\Music\Battle02.mp3"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audio" Target="file:///D:\za%20film\Omen%2018.mp3"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audio" Target="file:///D:\za%20film\Omen%209.mp3" TargetMode="Externa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pic>
        <p:nvPicPr>
          <p:cNvPr id="4" name="Picture 3" descr="KingDavid_web_sm.jpg"/>
          <p:cNvPicPr>
            <a:picLocks noChangeAspect="1"/>
          </p:cNvPicPr>
          <p:nvPr/>
        </p:nvPicPr>
        <p:blipFill>
          <a:blip r:embed="rId2"/>
          <a:stretch>
            <a:fillRect/>
          </a:stretch>
        </p:blipFill>
        <p:spPr>
          <a:xfrm>
            <a:off x="0" y="500042"/>
            <a:ext cx="9151443" cy="5500702"/>
          </a:xfrm>
          <a:prstGeom prst="rect">
            <a:avLst/>
          </a:prstGeom>
        </p:spPr>
      </p:pic>
      <p:pic>
        <p:nvPicPr>
          <p:cNvPr id="6" name="Picture 5" descr="KingDavid_web_sm.jpg"/>
          <p:cNvPicPr>
            <a:picLocks noChangeAspect="1"/>
          </p:cNvPicPr>
          <p:nvPr/>
        </p:nvPicPr>
        <p:blipFill>
          <a:blip r:embed="rId3"/>
          <a:srcRect/>
          <a:stretch>
            <a:fillRect/>
          </a:stretch>
        </p:blipFill>
        <p:spPr>
          <a:xfrm>
            <a:off x="3428992" y="2357430"/>
            <a:ext cx="5374785" cy="1847864"/>
          </a:xfrm>
          <a:prstGeom prst="rect">
            <a:avLst/>
          </a:prstGeom>
        </p:spPr>
      </p:pic>
      <p:sp>
        <p:nvSpPr>
          <p:cNvPr id="2" name="Title 1"/>
          <p:cNvSpPr>
            <a:spLocks noGrp="1"/>
          </p:cNvSpPr>
          <p:nvPr>
            <p:ph type="ctrTitle"/>
          </p:nvPr>
        </p:nvSpPr>
        <p:spPr>
          <a:xfrm>
            <a:off x="3643306" y="2357430"/>
            <a:ext cx="4762504" cy="986064"/>
          </a:xfrm>
        </p:spPr>
        <p:txBody>
          <a:bodyPr/>
          <a:lstStyle/>
          <a:p>
            <a:r>
              <a:rPr lang="sr-Cyrl-CS" sz="6000" b="1" dirty="0" smtClean="0">
                <a:solidFill>
                  <a:schemeClr val="bg1"/>
                </a:solidFill>
              </a:rPr>
              <a:t>Цар  </a:t>
            </a:r>
            <a:endParaRPr lang="sr-Cyrl-CS" sz="6000" b="1" dirty="0">
              <a:solidFill>
                <a:schemeClr val="bg1"/>
              </a:solidFill>
            </a:endParaRPr>
          </a:p>
        </p:txBody>
      </p:sp>
      <p:sp>
        <p:nvSpPr>
          <p:cNvPr id="7" name="Title 1"/>
          <p:cNvSpPr txBox="1">
            <a:spLocks/>
          </p:cNvSpPr>
          <p:nvPr/>
        </p:nvSpPr>
        <p:spPr>
          <a:xfrm>
            <a:off x="3643306" y="3214686"/>
            <a:ext cx="4762504" cy="98606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Cyrl-CS" sz="8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ДАВИД</a:t>
            </a:r>
            <a:r>
              <a:rPr kumimoji="0" lang="sr-Cyrl-CS" sz="6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t>
            </a:r>
            <a:endParaRPr kumimoji="0" lang="sr-Cyrl-CS" sz="6000" b="1"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8" name="Picture 7" descr="KingDavid_web_sm.jpg"/>
          <p:cNvPicPr>
            <a:picLocks noChangeAspect="1"/>
          </p:cNvPicPr>
          <p:nvPr/>
        </p:nvPicPr>
        <p:blipFill>
          <a:blip r:embed="rId4"/>
          <a:srcRect/>
          <a:stretch>
            <a:fillRect/>
          </a:stretch>
        </p:blipFill>
        <p:spPr>
          <a:xfrm>
            <a:off x="3286116" y="4143380"/>
            <a:ext cx="5231909" cy="1490674"/>
          </a:xfrm>
          <a:prstGeom prst="rect">
            <a:avLst/>
          </a:prstGeom>
        </p:spPr>
      </p:pic>
      <p:sp>
        <p:nvSpPr>
          <p:cNvPr id="3" name="Subtitle 2"/>
          <p:cNvSpPr>
            <a:spLocks noGrp="1"/>
          </p:cNvSpPr>
          <p:nvPr>
            <p:ph type="subTitle" idx="1"/>
          </p:nvPr>
        </p:nvSpPr>
        <p:spPr>
          <a:xfrm>
            <a:off x="2571736" y="4214818"/>
            <a:ext cx="6572264" cy="1143000"/>
          </a:xfrm>
        </p:spPr>
        <p:txBody>
          <a:bodyPr/>
          <a:lstStyle/>
          <a:p>
            <a:r>
              <a:rPr lang="sr-Cyrl-CS" dirty="0" smtClean="0">
                <a:solidFill>
                  <a:schemeClr val="bg1"/>
                </a:solidFill>
                <a:effectLst>
                  <a:outerShdw blurRad="38100" dist="38100" dir="2700000" algn="tl">
                    <a:srgbClr val="000000">
                      <a:alpha val="43137"/>
                    </a:srgbClr>
                  </a:outerShdw>
                </a:effectLst>
              </a:rPr>
              <a:t>ПРВИ ДЕО: </a:t>
            </a:r>
          </a:p>
          <a:p>
            <a:r>
              <a:rPr lang="sr-Cyrl-CS" sz="3200" b="1" dirty="0" smtClean="0">
                <a:solidFill>
                  <a:schemeClr val="bg1"/>
                </a:solidFill>
                <a:effectLst>
                  <a:outerShdw blurRad="38100" dist="38100" dir="2700000" algn="tl">
                    <a:srgbClr val="000000">
                      <a:alpha val="43137"/>
                    </a:srgbClr>
                  </a:outerShdw>
                </a:effectLst>
              </a:rPr>
              <a:t>ПАСТИР КОЈИ СЕ БОРИ У ИМЕ ГОСПОДЊЕ</a:t>
            </a:r>
            <a:endParaRPr lang="sr-Cyrl-CS" sz="32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4779985" y="0"/>
            <a:ext cx="4364015" cy="1200329"/>
          </a:xfrm>
          <a:prstGeom prst="rect">
            <a:avLst/>
          </a:prstGeom>
          <a:noFill/>
        </p:spPr>
        <p:txBody>
          <a:bodyPr wrap="none" lIns="91440" tIns="45720" rIns="91440" bIns="45720">
            <a:spAutoFit/>
          </a:bodyPr>
          <a:lstStyle/>
          <a:p>
            <a:pPr algn="ctr"/>
            <a:r>
              <a:rPr lang="sr-Cyrl-CS" sz="2400" b="1"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Марко Радаковић, вероучитељ</a:t>
            </a:r>
          </a:p>
          <a:p>
            <a:pPr algn="ctr"/>
            <a:r>
              <a:rPr lang="sr-Cyrl-CS" sz="2400" b="1" cap="none" spc="0"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Бачки Грачац</a:t>
            </a:r>
          </a:p>
          <a:p>
            <a:pPr algn="ctr"/>
            <a:r>
              <a:rPr lang="sr-Cyrl-CS" sz="2400" b="1"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Март 2013. л. Г.</a:t>
            </a:r>
            <a:endParaRPr lang="en-US" sz="2400" b="1" cap="none" spc="0" dirty="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2" name="Picture 1" descr="d.jpg"/>
          <p:cNvPicPr>
            <a:picLocks noChangeAspect="1"/>
          </p:cNvPicPr>
          <p:nvPr/>
        </p:nvPicPr>
        <p:blipFill>
          <a:blip r:embed="rId2"/>
          <a:stretch>
            <a:fillRect/>
          </a:stretch>
        </p:blipFill>
        <p:spPr>
          <a:xfrm>
            <a:off x="4714876" y="0"/>
            <a:ext cx="4429124" cy="6920506"/>
          </a:xfrm>
          <a:prstGeom prst="rect">
            <a:avLst/>
          </a:prstGeom>
        </p:spPr>
      </p:pic>
      <p:sp>
        <p:nvSpPr>
          <p:cNvPr id="3" name="Rectangle 2"/>
          <p:cNvSpPr/>
          <p:nvPr/>
        </p:nvSpPr>
        <p:spPr>
          <a:xfrm>
            <a:off x="0" y="0"/>
            <a:ext cx="4572000" cy="4031873"/>
          </a:xfrm>
          <a:prstGeom prst="rect">
            <a:avLst/>
          </a:prstGeom>
          <a:solidFill>
            <a:srgbClr val="00B0F0">
              <a:alpha val="39000"/>
            </a:srgbClr>
          </a:solidFill>
        </p:spPr>
        <p:txBody>
          <a:bodyPr>
            <a:spAutoFit/>
          </a:bodyPr>
          <a:lstStyle/>
          <a:p>
            <a:r>
              <a:rPr lang="ru-RU" sz="3200" b="1" dirty="0" smtClean="0"/>
              <a:t>И кад би дух Божји напао Саула, Давид узевши гусле ударао би руком својом, те би Саул одахнуо и било би му боље, јер би зли дух отишао од њега.</a:t>
            </a:r>
            <a:endParaRPr lang="sr-Cyrl-C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74.JPG"/>
          <p:cNvPicPr>
            <a:picLocks noChangeAspect="1"/>
          </p:cNvPicPr>
          <p:nvPr/>
        </p:nvPicPr>
        <p:blipFill>
          <a:blip r:embed="rId2" cstate="screen"/>
          <a:stretch>
            <a:fillRect/>
          </a:stretch>
        </p:blipFill>
        <p:spPr>
          <a:xfrm>
            <a:off x="0" y="0"/>
            <a:ext cx="4742234" cy="6858000"/>
          </a:xfrm>
          <a:prstGeom prst="rect">
            <a:avLst/>
          </a:prstGeom>
        </p:spPr>
      </p:pic>
      <p:sp>
        <p:nvSpPr>
          <p:cNvPr id="3" name="Rectangle 2"/>
          <p:cNvSpPr/>
          <p:nvPr/>
        </p:nvSpPr>
        <p:spPr>
          <a:xfrm>
            <a:off x="4429124" y="0"/>
            <a:ext cx="4572000" cy="4524315"/>
          </a:xfrm>
          <a:prstGeom prst="rect">
            <a:avLst/>
          </a:prstGeom>
        </p:spPr>
        <p:txBody>
          <a:bodyPr>
            <a:spAutoFit/>
          </a:bodyPr>
          <a:lstStyle/>
          <a:p>
            <a:r>
              <a:rPr lang="ru-RU" sz="2400" b="1" dirty="0" smtClean="0">
                <a:solidFill>
                  <a:schemeClr val="bg1"/>
                </a:solidFill>
              </a:rPr>
              <a:t>Тада Филистеји скупише војску своју да војују, и скупише се у Сокоту Јудином, и стадоше у логор. А Саул и Израиљци скупише се и стадоше у логор у долини Или, и уврсташе се према Филистејима. </a:t>
            </a:r>
          </a:p>
          <a:p>
            <a:r>
              <a:rPr lang="ru-RU" sz="2400" b="1" dirty="0" smtClean="0">
                <a:solidFill>
                  <a:schemeClr val="bg1"/>
                </a:solidFill>
              </a:rPr>
              <a:t>Филистејци  су стајали на једном брду  а Израиљци на другом, а међу њима беше долина.</a:t>
            </a:r>
          </a:p>
        </p:txBody>
      </p:sp>
      <p:sp>
        <p:nvSpPr>
          <p:cNvPr id="5" name="Rectangle 4"/>
          <p:cNvSpPr/>
          <p:nvPr/>
        </p:nvSpPr>
        <p:spPr>
          <a:xfrm>
            <a:off x="4572000" y="4549676"/>
            <a:ext cx="4572000" cy="2308324"/>
          </a:xfrm>
          <a:prstGeom prst="rect">
            <a:avLst/>
          </a:prstGeom>
        </p:spPr>
        <p:txBody>
          <a:bodyPr wrap="square">
            <a:spAutoFit/>
          </a:bodyPr>
          <a:lstStyle/>
          <a:p>
            <a:r>
              <a:rPr lang="ru-RU" sz="2400" b="1" dirty="0" smtClean="0">
                <a:solidFill>
                  <a:schemeClr val="bg1"/>
                </a:solidFill>
              </a:rPr>
              <a:t>И изађе из филистејског логора један заточник по имену Голијат из Гата, висок шест лаката и пед. Он ставши викаше војску израиљску:</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74.JPG"/>
          <p:cNvPicPr>
            <a:picLocks noChangeAspect="1"/>
          </p:cNvPicPr>
          <p:nvPr/>
        </p:nvPicPr>
        <p:blipFill>
          <a:blip r:embed="rId2" cstate="screen"/>
          <a:srcRect/>
          <a:stretch>
            <a:fillRect/>
          </a:stretch>
        </p:blipFill>
        <p:spPr>
          <a:xfrm>
            <a:off x="0" y="0"/>
            <a:ext cx="4265829" cy="5715016"/>
          </a:xfrm>
          <a:prstGeom prst="rect">
            <a:avLst/>
          </a:prstGeom>
        </p:spPr>
      </p:pic>
      <p:sp>
        <p:nvSpPr>
          <p:cNvPr id="3" name="Rectangle 2"/>
          <p:cNvSpPr/>
          <p:nvPr/>
        </p:nvSpPr>
        <p:spPr>
          <a:xfrm>
            <a:off x="4429124" y="0"/>
            <a:ext cx="4572000" cy="6555641"/>
          </a:xfrm>
          <a:prstGeom prst="rect">
            <a:avLst/>
          </a:prstGeom>
        </p:spPr>
        <p:txBody>
          <a:bodyPr>
            <a:spAutoFit/>
          </a:bodyPr>
          <a:lstStyle/>
          <a:p>
            <a:r>
              <a:rPr lang="ru-RU" sz="2800" b="1" dirty="0" smtClean="0">
                <a:solidFill>
                  <a:srgbClr val="C00000"/>
                </a:solidFill>
              </a:rPr>
              <a:t>Што сте изашли и стали у врсте?! Нисам ли ја Филистејац, а ви слуге Саулове!? Изберите једног између себе, па нека изађе ка мени! Ако ме надјача и убије ме, ми ћемо вам бити слуге! Ако  ја њега надјачам и убијем га, онда ћете ви бити нама слуге, и служићете нам!!</a:t>
            </a:r>
            <a:br>
              <a:rPr lang="ru-RU" sz="2800" b="1" dirty="0" smtClean="0">
                <a:solidFill>
                  <a:srgbClr val="C00000"/>
                </a:solidFill>
              </a:rPr>
            </a:br>
            <a:r>
              <a:rPr lang="ru-RU" sz="2800" b="1" dirty="0" smtClean="0">
                <a:solidFill>
                  <a:srgbClr val="C00000"/>
                </a:solidFill>
              </a:rPr>
              <a:t>Ја ћу данас да осрамотим вашу војску!! Дајте ми човека да се боримо!!!</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SCN0075.JPG"/>
          <p:cNvPicPr>
            <a:picLocks noChangeAspect="1"/>
          </p:cNvPicPr>
          <p:nvPr/>
        </p:nvPicPr>
        <p:blipFill>
          <a:blip r:embed="rId2" cstate="screen"/>
          <a:stretch>
            <a:fillRect/>
          </a:stretch>
        </p:blipFill>
        <p:spPr>
          <a:xfrm>
            <a:off x="0" y="3000371"/>
            <a:ext cx="9144000" cy="3857629"/>
          </a:xfrm>
          <a:prstGeom prst="rect">
            <a:avLst/>
          </a:prstGeom>
        </p:spPr>
      </p:pic>
      <p:sp>
        <p:nvSpPr>
          <p:cNvPr id="3" name="Rectangle 2"/>
          <p:cNvSpPr/>
          <p:nvPr/>
        </p:nvSpPr>
        <p:spPr>
          <a:xfrm>
            <a:off x="0" y="0"/>
            <a:ext cx="9144000" cy="2677656"/>
          </a:xfrm>
          <a:prstGeom prst="rect">
            <a:avLst/>
          </a:prstGeom>
        </p:spPr>
        <p:txBody>
          <a:bodyPr wrap="square">
            <a:spAutoFit/>
          </a:bodyPr>
          <a:lstStyle/>
          <a:p>
            <a:r>
              <a:rPr lang="ru-RU" sz="2400" b="1" dirty="0" smtClean="0">
                <a:solidFill>
                  <a:schemeClr val="bg1"/>
                </a:solidFill>
              </a:rPr>
              <a:t>А кад Саул и сав Израиљ чу шта рече Филистејин, уплашише се. Здесило да је у то време Давид донео од оца храну старијој браћи која су тада била у Сауловој војсци. И он чу Голијата и Јевреје како причају да би цар дао своју ћерку за жену ономе који га победи, као и део  царства. Давидов брат се наљути на њега што није кући, да чува овце и он покуша да га отера, али Давид дође до цара.</a:t>
            </a:r>
            <a:endParaRPr lang="sr-Cyrl-CS" sz="24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76.JPG"/>
          <p:cNvPicPr>
            <a:picLocks noChangeAspect="1"/>
          </p:cNvPicPr>
          <p:nvPr/>
        </p:nvPicPr>
        <p:blipFill>
          <a:blip r:embed="rId2" cstate="screen"/>
          <a:stretch>
            <a:fillRect/>
          </a:stretch>
        </p:blipFill>
        <p:spPr>
          <a:xfrm>
            <a:off x="0" y="0"/>
            <a:ext cx="2928958" cy="6699384"/>
          </a:xfrm>
          <a:prstGeom prst="rect">
            <a:avLst/>
          </a:prstGeom>
        </p:spPr>
      </p:pic>
      <p:sp>
        <p:nvSpPr>
          <p:cNvPr id="3" name="Rectangle 2"/>
          <p:cNvSpPr/>
          <p:nvPr/>
        </p:nvSpPr>
        <p:spPr>
          <a:xfrm>
            <a:off x="2857488" y="0"/>
            <a:ext cx="6286512" cy="830997"/>
          </a:xfrm>
          <a:prstGeom prst="rect">
            <a:avLst/>
          </a:prstGeom>
          <a:solidFill>
            <a:schemeClr val="tx1"/>
          </a:solidFill>
        </p:spPr>
        <p:txBody>
          <a:bodyPr wrap="square">
            <a:spAutoFit/>
          </a:bodyPr>
          <a:lstStyle/>
          <a:p>
            <a:r>
              <a:rPr lang="ru-RU" sz="2400" b="1" dirty="0" smtClean="0">
                <a:solidFill>
                  <a:srgbClr val="00B050"/>
                </a:solidFill>
              </a:rPr>
              <a:t>Нека се нико не плаши од оног; слуга ће твој изаћи и биће се с Филистејцем!</a:t>
            </a:r>
            <a:endParaRPr lang="sr-Cyrl-CS" sz="2400" b="1" dirty="0">
              <a:solidFill>
                <a:srgbClr val="00B050"/>
              </a:solidFill>
            </a:endParaRPr>
          </a:p>
        </p:txBody>
      </p:sp>
      <p:sp>
        <p:nvSpPr>
          <p:cNvPr id="4" name="Rectangle 3"/>
          <p:cNvSpPr/>
          <p:nvPr/>
        </p:nvSpPr>
        <p:spPr>
          <a:xfrm>
            <a:off x="2928926" y="785794"/>
            <a:ext cx="6215074" cy="1384995"/>
          </a:xfrm>
          <a:prstGeom prst="rect">
            <a:avLst/>
          </a:prstGeom>
          <a:solidFill>
            <a:schemeClr val="tx1"/>
          </a:solidFill>
        </p:spPr>
        <p:txBody>
          <a:bodyPr wrap="square">
            <a:spAutoFit/>
          </a:bodyPr>
          <a:lstStyle/>
          <a:p>
            <a:r>
              <a:rPr lang="ru-RU" sz="2800" b="1" dirty="0" smtClean="0">
                <a:solidFill>
                  <a:schemeClr val="accent5">
                    <a:lumMod val="50000"/>
                  </a:schemeClr>
                </a:solidFill>
              </a:rPr>
              <a:t>Не можеш ти ићи на Филистејца да се бијеш с њим, јер си ти дете а он је војник од своје младости.</a:t>
            </a:r>
            <a:endParaRPr lang="sr-Cyrl-CS" sz="2800" b="1" dirty="0">
              <a:solidFill>
                <a:schemeClr val="accent5">
                  <a:lumMod val="50000"/>
                </a:schemeClr>
              </a:solidFill>
            </a:endParaRPr>
          </a:p>
        </p:txBody>
      </p:sp>
      <p:sp>
        <p:nvSpPr>
          <p:cNvPr id="5" name="Rectangle 4"/>
          <p:cNvSpPr/>
          <p:nvPr/>
        </p:nvSpPr>
        <p:spPr>
          <a:xfrm>
            <a:off x="2928926" y="2071678"/>
            <a:ext cx="6215074" cy="4524315"/>
          </a:xfrm>
          <a:prstGeom prst="rect">
            <a:avLst/>
          </a:prstGeom>
          <a:solidFill>
            <a:schemeClr val="tx1"/>
          </a:solidFill>
        </p:spPr>
        <p:txBody>
          <a:bodyPr wrap="square">
            <a:spAutoFit/>
          </a:bodyPr>
          <a:lstStyle/>
          <a:p>
            <a:r>
              <a:rPr lang="ru-RU" sz="2400" b="1" dirty="0" smtClean="0">
                <a:solidFill>
                  <a:srgbClr val="00B050"/>
                </a:solidFill>
              </a:rPr>
              <a:t>Слуга је твој пасао овце оца свог; па кад дође лав или медвед и однесе овцу из стада,</a:t>
            </a:r>
          </a:p>
          <a:p>
            <a:r>
              <a:rPr lang="ru-RU" sz="2400" b="1" dirty="0" smtClean="0">
                <a:solidFill>
                  <a:srgbClr val="00B050"/>
                </a:solidFill>
              </a:rPr>
              <a:t>ја потрчах за њим, и ударих га и отех му из чељусти; и кад би скочио на ме; ухватих га за грло, те га  убих. И лава и медведа убијао је твој слуга, па ће и тај Филистејац што у Бога не верује  проћи као они; јер срамоти војску Бога Живог, а Њега вређа! Господ који ме је сачувао од лава и медведа, Он ће ме сачувати и од овог Филистејца.</a:t>
            </a:r>
            <a:endParaRPr lang="ru-RU" sz="2400" b="1" dirty="0">
              <a:solidFill>
                <a:srgbClr val="00B050"/>
              </a:solidFill>
            </a:endParaRPr>
          </a:p>
        </p:txBody>
      </p:sp>
      <p:sp>
        <p:nvSpPr>
          <p:cNvPr id="6" name="Rectangle 5"/>
          <p:cNvSpPr/>
          <p:nvPr/>
        </p:nvSpPr>
        <p:spPr>
          <a:xfrm>
            <a:off x="0" y="0"/>
            <a:ext cx="2500298" cy="1384995"/>
          </a:xfrm>
          <a:prstGeom prst="rect">
            <a:avLst/>
          </a:prstGeom>
        </p:spPr>
        <p:txBody>
          <a:bodyPr wrap="square">
            <a:spAutoFit/>
          </a:bodyPr>
          <a:lstStyle/>
          <a:p>
            <a:r>
              <a:rPr lang="ru-RU" sz="2800" b="1" dirty="0" smtClean="0">
                <a:solidFill>
                  <a:srgbClr val="7030A0"/>
                </a:solidFill>
              </a:rPr>
              <a:t>Иди, и Господ нека буде с тобом!</a:t>
            </a:r>
            <a:endParaRPr lang="sr-Cyrl-CS" sz="2800" b="1" dirty="0">
              <a:solidFill>
                <a:srgbClr val="7030A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57158" y="285728"/>
            <a:ext cx="735808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2800" b="0" i="0" u="none" strike="noStrike" cap="none" normalizeH="0" baseline="0" dirty="0" smtClean="0">
                <a:ln>
                  <a:noFill/>
                </a:ln>
                <a:solidFill>
                  <a:schemeClr val="tx1"/>
                </a:solidFill>
                <a:effectLst/>
                <a:latin typeface="Arial" pitchFamily="34" charset="0"/>
                <a:cs typeface="Arial" pitchFamily="34" charset="0"/>
              </a:rPr>
              <a:t>Саул даде Давиду своје оружје, и </a:t>
            </a:r>
            <a:r>
              <a:rPr kumimoji="0" lang="sr-Cyrl-CS" sz="2800" b="0" i="0" u="none" strike="noStrike" cap="none" normalizeH="0" baseline="0" dirty="0" smtClean="0">
                <a:ln>
                  <a:noFill/>
                </a:ln>
                <a:solidFill>
                  <a:schemeClr val="tx1"/>
                </a:solidFill>
                <a:effectLst/>
                <a:latin typeface="Arial" pitchFamily="34" charset="0"/>
                <a:cs typeface="Arial" pitchFamily="34" charset="0"/>
              </a:rPr>
              <a:t>стави</a:t>
            </a:r>
            <a:r>
              <a:rPr kumimoji="0" lang="sr-Latn-CS" sz="2800" b="0" i="0" u="none" strike="noStrike" cap="none" normalizeH="0" baseline="0" dirty="0" smtClean="0">
                <a:ln>
                  <a:noFill/>
                </a:ln>
                <a:solidFill>
                  <a:schemeClr val="tx1"/>
                </a:solidFill>
                <a:effectLst/>
                <a:latin typeface="Arial" pitchFamily="34" charset="0"/>
                <a:cs typeface="Arial" pitchFamily="34" charset="0"/>
              </a:rPr>
              <a:t> му на главу капу своју од бронзе и метну оклоп на њ</a:t>
            </a:r>
            <a:r>
              <a:rPr kumimoji="0" lang="sr-Cyrl-CS" sz="2800" b="0" i="0" u="none" strike="noStrike" cap="none" normalizeH="0" baseline="0" dirty="0" smtClean="0">
                <a:ln>
                  <a:noFill/>
                </a:ln>
                <a:solidFill>
                  <a:schemeClr val="tx1"/>
                </a:solidFill>
                <a:effectLst/>
                <a:latin typeface="Arial" pitchFamily="34" charset="0"/>
                <a:cs typeface="Arial" pitchFamily="34" charset="0"/>
              </a:rPr>
              <a:t>ега.</a:t>
            </a:r>
            <a:r>
              <a:rPr kumimoji="0" lang="sr-Latn-CS" sz="2800" b="0" i="0" u="none" strike="noStrike" cap="none" normalizeH="0" baseline="0" dirty="0" smtClean="0">
                <a:ln>
                  <a:noFill/>
                </a:ln>
                <a:solidFill>
                  <a:schemeClr val="tx1"/>
                </a:solidFill>
                <a:effectLst/>
                <a:latin typeface="Arial" pitchFamily="34" charset="0"/>
                <a:cs typeface="Arial" pitchFamily="34" charset="0"/>
              </a:rPr>
              <a:t> И припаса Давид мач његов преко свог одела и пође, али не беше навикао, па рече Давид Саулу</a:t>
            </a:r>
            <a:r>
              <a:rPr kumimoji="0" lang="sr-Cyrl-CS" sz="2800" b="0" i="0" u="none" strike="noStrike" cap="none" normalizeH="0" baseline="0" dirty="0" smtClean="0">
                <a:ln>
                  <a:noFill/>
                </a:ln>
                <a:solidFill>
                  <a:schemeClr val="tx1"/>
                </a:solidFill>
                <a:effectLst/>
                <a:latin typeface="Arial" pitchFamily="34" charset="0"/>
                <a:cs typeface="Arial" pitchFamily="34" charset="0"/>
              </a:rPr>
              <a:t>:</a:t>
            </a:r>
            <a:endParaRPr kumimoji="0" lang="sr-Latn-CS" sz="2800" b="0" i="0" u="none" strike="noStrike" cap="none" normalizeH="0" baseline="0" dirty="0" smtClean="0">
              <a:ln>
                <a:noFill/>
              </a:ln>
              <a:solidFill>
                <a:schemeClr val="tx1"/>
              </a:solidFill>
              <a:effectLst/>
              <a:latin typeface="Arial" pitchFamily="34" charset="0"/>
            </a:endParaRPr>
          </a:p>
        </p:txBody>
      </p:sp>
      <p:sp>
        <p:nvSpPr>
          <p:cNvPr id="5" name="Rectangle 4"/>
          <p:cNvSpPr/>
          <p:nvPr/>
        </p:nvSpPr>
        <p:spPr>
          <a:xfrm>
            <a:off x="285720" y="2643182"/>
            <a:ext cx="7888891" cy="584775"/>
          </a:xfrm>
          <a:prstGeom prst="rect">
            <a:avLst/>
          </a:prstGeom>
          <a:solidFill>
            <a:schemeClr val="tx1"/>
          </a:solidFill>
        </p:spPr>
        <p:txBody>
          <a:bodyPr wrap="none">
            <a:spAutoFit/>
          </a:bodyPr>
          <a:lstStyle/>
          <a:p>
            <a:r>
              <a:rPr lang="ru-RU" sz="3200" b="1" dirty="0" smtClean="0">
                <a:solidFill>
                  <a:srgbClr val="00B050"/>
                </a:solidFill>
              </a:rPr>
              <a:t>Не могу ићи с тим, јер нисам навикао. </a:t>
            </a:r>
            <a:endParaRPr lang="sr-Cyrl-CS" sz="3200" b="1" dirty="0">
              <a:solidFill>
                <a:srgbClr val="00B050"/>
              </a:solidFill>
            </a:endParaRPr>
          </a:p>
        </p:txBody>
      </p:sp>
      <p:sp>
        <p:nvSpPr>
          <p:cNvPr id="6" name="Rectangle 5"/>
          <p:cNvSpPr/>
          <p:nvPr/>
        </p:nvSpPr>
        <p:spPr>
          <a:xfrm>
            <a:off x="500034" y="3357562"/>
            <a:ext cx="8215370" cy="2554545"/>
          </a:xfrm>
          <a:prstGeom prst="rect">
            <a:avLst/>
          </a:prstGeom>
        </p:spPr>
        <p:txBody>
          <a:bodyPr wrap="square">
            <a:spAutoFit/>
          </a:bodyPr>
          <a:lstStyle/>
          <a:p>
            <a:r>
              <a:rPr lang="ru-RU" sz="3200" b="1" dirty="0" smtClean="0"/>
              <a:t>Па скиде све то  Давид са себе. И узе штап свој у руку, и изабра на потоку пет глатких камена и стави их у торбу пастирску, коју имаше, и узе праћку у руку, и тако пође ка Филистејцу.</a:t>
            </a:r>
            <a:endParaRPr lang="ru-RU"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5" name="Picture 4" descr="david-facing-goliath.jpg"/>
          <p:cNvPicPr>
            <a:picLocks noChangeAspect="1"/>
          </p:cNvPicPr>
          <p:nvPr/>
        </p:nvPicPr>
        <p:blipFill>
          <a:blip r:embed="rId2" cstate="screen"/>
          <a:stretch>
            <a:fillRect/>
          </a:stretch>
        </p:blipFill>
        <p:spPr>
          <a:xfrm>
            <a:off x="-1" y="0"/>
            <a:ext cx="4895725" cy="6858000"/>
          </a:xfrm>
          <a:prstGeom prst="rect">
            <a:avLst/>
          </a:prstGeom>
        </p:spPr>
      </p:pic>
      <p:sp>
        <p:nvSpPr>
          <p:cNvPr id="3" name="Rectangle 2"/>
          <p:cNvSpPr/>
          <p:nvPr/>
        </p:nvSpPr>
        <p:spPr>
          <a:xfrm>
            <a:off x="4572000" y="0"/>
            <a:ext cx="4572000" cy="3046988"/>
          </a:xfrm>
          <a:prstGeom prst="rect">
            <a:avLst/>
          </a:prstGeom>
          <a:solidFill>
            <a:schemeClr val="tx1"/>
          </a:solidFill>
        </p:spPr>
        <p:txBody>
          <a:bodyPr wrap="square">
            <a:spAutoFit/>
          </a:bodyPr>
          <a:lstStyle/>
          <a:p>
            <a:r>
              <a:rPr lang="ru-RU" sz="2400" b="1" dirty="0" smtClean="0">
                <a:solidFill>
                  <a:schemeClr val="bg1"/>
                </a:solidFill>
              </a:rPr>
              <a:t>А кад Филистејин погледа и виде Давида, подсмехну му се, што беше млад и смеђ и лепог лица, па поче да псује Јединог Бога и да куне Давида и окупљену јеврејску војску филистејским боговима и богињама.</a:t>
            </a:r>
            <a:endParaRPr lang="sr-Cyrl-CS" sz="2400" b="1" dirty="0">
              <a:solidFill>
                <a:schemeClr val="bg1"/>
              </a:solidFill>
            </a:endParaRPr>
          </a:p>
        </p:txBody>
      </p:sp>
      <p:sp>
        <p:nvSpPr>
          <p:cNvPr id="4" name="Rectangle 3"/>
          <p:cNvSpPr/>
          <p:nvPr/>
        </p:nvSpPr>
        <p:spPr>
          <a:xfrm>
            <a:off x="4500562" y="3214686"/>
            <a:ext cx="4643438" cy="2246769"/>
          </a:xfrm>
          <a:prstGeom prst="rect">
            <a:avLst/>
          </a:prstGeom>
          <a:solidFill>
            <a:schemeClr val="tx1"/>
          </a:solidFill>
        </p:spPr>
        <p:txBody>
          <a:bodyPr wrap="square">
            <a:spAutoFit/>
          </a:bodyPr>
          <a:lstStyle/>
          <a:p>
            <a:r>
              <a:rPr lang="ru-RU" sz="2800" b="1" dirty="0" smtClean="0">
                <a:solidFill>
                  <a:srgbClr val="C00000"/>
                </a:solidFill>
              </a:rPr>
              <a:t>Јесам ли ја  куче, па идеш на мене са штапом? Ходи к мени да те убијем, па да дам тело твоје птицама и зверима, да се госте!</a:t>
            </a:r>
            <a:endParaRPr lang="sr-Cyrl-CS" sz="28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4744" y="0"/>
            <a:ext cx="5429256" cy="7478970"/>
          </a:xfrm>
          <a:prstGeom prst="rect">
            <a:avLst/>
          </a:prstGeom>
          <a:solidFill>
            <a:schemeClr val="tx1"/>
          </a:solidFill>
        </p:spPr>
        <p:txBody>
          <a:bodyPr wrap="square">
            <a:spAutoFit/>
          </a:bodyPr>
          <a:lstStyle/>
          <a:p>
            <a:r>
              <a:rPr lang="ru-RU" sz="3200" b="1" dirty="0" smtClean="0">
                <a:solidFill>
                  <a:srgbClr val="00B050"/>
                </a:solidFill>
              </a:rPr>
              <a:t> Ти идеш на мене с мачем и са копљем и са штитом; а ја идем на тебе у име Господа над војскама, Бога војске Израиљеве, којег си псовао. Данас ће те Господ дати мени у руке, и убићу те, и скинућу главу с тебе.Знаће сви овде скупљени да Господ не спашава мачем ни копљем, већ спашава оне који Му верују. </a:t>
            </a:r>
          </a:p>
          <a:p>
            <a:endParaRPr lang="ru-RU" sz="3200" b="1" dirty="0">
              <a:solidFill>
                <a:srgbClr val="00B050"/>
              </a:solidFill>
            </a:endParaRPr>
          </a:p>
        </p:txBody>
      </p:sp>
      <p:pic>
        <p:nvPicPr>
          <p:cNvPr id="3" name="Picture 2" descr="DSCN0077.JPG"/>
          <p:cNvPicPr>
            <a:picLocks noChangeAspect="1"/>
          </p:cNvPicPr>
          <p:nvPr/>
        </p:nvPicPr>
        <p:blipFill>
          <a:blip r:embed="rId2" cstate="screen"/>
          <a:srcRect/>
          <a:stretch>
            <a:fillRect/>
          </a:stretch>
        </p:blipFill>
        <p:spPr>
          <a:xfrm>
            <a:off x="0" y="-1"/>
            <a:ext cx="3643306" cy="67480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929058" cy="6863417"/>
          </a:xfrm>
          <a:prstGeom prst="rect">
            <a:avLst/>
          </a:prstGeom>
          <a:solidFill>
            <a:schemeClr val="tx1"/>
          </a:solidFill>
        </p:spPr>
        <p:txBody>
          <a:bodyPr wrap="square" rtlCol="0">
            <a:spAutoFit/>
          </a:bodyPr>
          <a:lstStyle/>
          <a:p>
            <a:r>
              <a:rPr lang="ru-RU" sz="4400" b="1" dirty="0" smtClean="0">
                <a:solidFill>
                  <a:schemeClr val="bg1"/>
                </a:solidFill>
              </a:rPr>
              <a:t>А кад се Филистеј</a:t>
            </a:r>
            <a:r>
              <a:rPr lang="sr-Latn-CS" sz="4400" b="1" dirty="0" smtClean="0">
                <a:solidFill>
                  <a:schemeClr val="bg1"/>
                </a:solidFill>
              </a:rPr>
              <a:t>a</a:t>
            </a:r>
            <a:r>
              <a:rPr lang="sr-Cyrl-CS" sz="4400" b="1" dirty="0" smtClean="0">
                <a:solidFill>
                  <a:schemeClr val="bg1"/>
                </a:solidFill>
              </a:rPr>
              <a:t>ц</a:t>
            </a:r>
            <a:r>
              <a:rPr lang="ru-RU" sz="4400" b="1" dirty="0" smtClean="0">
                <a:solidFill>
                  <a:schemeClr val="bg1"/>
                </a:solidFill>
              </a:rPr>
              <a:t> подиже и дође ближе к Давиду, Давид брже истрча на бојиште пред Голијата.</a:t>
            </a:r>
            <a:endParaRPr lang="sr-Latn-CS" sz="4400" b="1" dirty="0" smtClean="0">
              <a:solidFill>
                <a:schemeClr val="bg1"/>
              </a:solidFill>
            </a:endParaRPr>
          </a:p>
          <a:p>
            <a:endParaRPr lang="ru-RU" sz="4400" b="1" dirty="0" smtClean="0">
              <a:solidFill>
                <a:schemeClr val="bg1"/>
              </a:solidFill>
            </a:endParaRPr>
          </a:p>
        </p:txBody>
      </p:sp>
      <p:pic>
        <p:nvPicPr>
          <p:cNvPr id="3" name="Picture 2" descr="david-and-goliath-2.jpg"/>
          <p:cNvPicPr>
            <a:picLocks noChangeAspect="1"/>
          </p:cNvPicPr>
          <p:nvPr/>
        </p:nvPicPr>
        <p:blipFill>
          <a:blip r:embed="rId3"/>
          <a:stretch>
            <a:fillRect/>
          </a:stretch>
        </p:blipFill>
        <p:spPr>
          <a:xfrm>
            <a:off x="3929058" y="-95256"/>
            <a:ext cx="5214942" cy="6953256"/>
          </a:xfrm>
          <a:prstGeom prst="rect">
            <a:avLst/>
          </a:prstGeom>
        </p:spPr>
      </p:pic>
      <p:pic>
        <p:nvPicPr>
          <p:cNvPr id="4" name="Battle02.mp3">
            <a:hlinkClick r:id="" action="ppaction://media"/>
          </p:cNvPr>
          <p:cNvPicPr>
            <a:picLocks noRot="1" noChangeAspect="1"/>
          </p:cNvPicPr>
          <p:nvPr>
            <a:audioFile r:link="rId1"/>
          </p:nvPr>
        </p:nvPicPr>
        <p:blipFill>
          <a:blip r:embed="rId4"/>
          <a:stretch>
            <a:fillRect/>
          </a:stretch>
        </p:blipFill>
        <p:spPr>
          <a:xfrm>
            <a:off x="6572264" y="628652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1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gBi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Content Placeholder 3" descr="DSCN0072.JPG"/>
          <p:cNvPicPr>
            <a:picLocks noGrp="1" noChangeAspect="1"/>
          </p:cNvPicPr>
          <p:nvPr>
            <p:ph idx="1"/>
          </p:nvPr>
        </p:nvPicPr>
        <p:blipFill>
          <a:blip r:embed="rId2" cstate="screen">
            <a:lum contrast="20000"/>
          </a:blip>
          <a:stretch>
            <a:fillRect/>
          </a:stretch>
        </p:blipFill>
        <p:spPr>
          <a:xfrm>
            <a:off x="1576798" y="32493"/>
            <a:ext cx="7572396" cy="6603834"/>
          </a:xfrm>
        </p:spPr>
      </p:pic>
      <p:sp>
        <p:nvSpPr>
          <p:cNvPr id="3" name="Title 2"/>
          <p:cNvSpPr>
            <a:spLocks noGrp="1"/>
          </p:cNvSpPr>
          <p:nvPr>
            <p:ph type="title"/>
          </p:nvPr>
        </p:nvSpPr>
        <p:spPr>
          <a:xfrm>
            <a:off x="0" y="0"/>
            <a:ext cx="4972056" cy="728682"/>
          </a:xfrm>
          <a:solidFill>
            <a:schemeClr val="tx1">
              <a:lumMod val="85000"/>
            </a:schemeClr>
          </a:solidFill>
        </p:spPr>
        <p:txBody>
          <a:bodyPr>
            <a:normAutofit fontScale="90000"/>
          </a:bodyPr>
          <a:lstStyle/>
          <a:p>
            <a:r>
              <a:rPr lang="sr-Cyrl-CS" b="1" smtClean="0">
                <a:solidFill>
                  <a:srgbClr val="FF0000"/>
                </a:solidFill>
              </a:rPr>
              <a:t>Саулова слаба вера</a:t>
            </a:r>
            <a:endParaRPr lang="sr-Cyrl-CS" b="1" dirty="0">
              <a:solidFill>
                <a:srgbClr val="FF0000"/>
              </a:solidFill>
            </a:endParaRPr>
          </a:p>
        </p:txBody>
      </p:sp>
      <p:sp>
        <p:nvSpPr>
          <p:cNvPr id="6" name="Rectangle 5"/>
          <p:cNvSpPr/>
          <p:nvPr/>
        </p:nvSpPr>
        <p:spPr>
          <a:xfrm>
            <a:off x="0" y="5534561"/>
            <a:ext cx="4643438" cy="1323439"/>
          </a:xfrm>
          <a:prstGeom prst="rect">
            <a:avLst/>
          </a:prstGeom>
          <a:solidFill>
            <a:schemeClr val="tx1">
              <a:lumMod val="85000"/>
            </a:schemeClr>
          </a:solidFill>
        </p:spPr>
        <p:txBody>
          <a:bodyPr wrap="square">
            <a:spAutoFit/>
          </a:bodyPr>
          <a:lstStyle/>
          <a:p>
            <a:r>
              <a:rPr lang="ru-RU" sz="2000" b="1" dirty="0" smtClean="0">
                <a:solidFill>
                  <a:schemeClr val="accent5">
                    <a:lumMod val="75000"/>
                  </a:schemeClr>
                </a:solidFill>
              </a:rPr>
              <a:t>Самуило, грешио сам што сам преступио заповест Господњу и твоје речи; јер побојах се народа и послушах глас његов.</a:t>
            </a:r>
            <a:endParaRPr lang="sr-Cyrl-CS" sz="2000" b="1" dirty="0">
              <a:solidFill>
                <a:schemeClr val="accent5">
                  <a:lumMod val="75000"/>
                </a:schemeClr>
              </a:solidFill>
            </a:endParaRPr>
          </a:p>
        </p:txBody>
      </p:sp>
      <p:sp>
        <p:nvSpPr>
          <p:cNvPr id="7" name="Rectangle 6"/>
          <p:cNvSpPr/>
          <p:nvPr/>
        </p:nvSpPr>
        <p:spPr>
          <a:xfrm>
            <a:off x="4572000" y="4214818"/>
            <a:ext cx="4572000" cy="1569660"/>
          </a:xfrm>
          <a:prstGeom prst="rect">
            <a:avLst/>
          </a:prstGeom>
          <a:solidFill>
            <a:schemeClr val="tx1">
              <a:lumMod val="85000"/>
            </a:schemeClr>
          </a:solidFill>
        </p:spPr>
        <p:txBody>
          <a:bodyPr>
            <a:spAutoFit/>
          </a:bodyPr>
          <a:lstStyle/>
          <a:p>
            <a:r>
              <a:rPr lang="sr-Cyrl-CS" sz="2400" b="1" dirty="0" smtClean="0">
                <a:solidFill>
                  <a:srgbClr val="C00000"/>
                </a:solidFill>
              </a:rPr>
              <a:t>Сауле, о</a:t>
            </a:r>
            <a:r>
              <a:rPr lang="ru-RU" sz="2400" b="1" dirty="0" smtClean="0">
                <a:solidFill>
                  <a:srgbClr val="C00000"/>
                </a:solidFill>
              </a:rPr>
              <a:t>дбацио </a:t>
            </a:r>
            <a:r>
              <a:rPr lang="sr-Cyrl-CS" sz="2400" b="1" dirty="0" smtClean="0">
                <a:solidFill>
                  <a:srgbClr val="C00000"/>
                </a:solidFill>
              </a:rPr>
              <a:t>си </a:t>
            </a:r>
            <a:r>
              <a:rPr lang="ru-RU" sz="2400" b="1" dirty="0" smtClean="0">
                <a:solidFill>
                  <a:srgbClr val="C00000"/>
                </a:solidFill>
              </a:rPr>
              <a:t>реч Господњу, и зато је тебе Господ одбацио да не будеш више цар над Израиљем.</a:t>
            </a:r>
            <a:endParaRPr lang="sr-Cyrl-CS" sz="24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issot-david-slings-the-stone-1009x1500x300.jpg"/>
          <p:cNvPicPr>
            <a:picLocks noChangeAspect="1"/>
          </p:cNvPicPr>
          <p:nvPr/>
        </p:nvPicPr>
        <p:blipFill>
          <a:blip r:embed="rId2"/>
          <a:stretch>
            <a:fillRect/>
          </a:stretch>
        </p:blipFill>
        <p:spPr>
          <a:xfrm>
            <a:off x="1643042" y="0"/>
            <a:ext cx="5766434" cy="685799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77.JPG"/>
          <p:cNvPicPr>
            <a:picLocks noChangeAspect="1"/>
          </p:cNvPicPr>
          <p:nvPr/>
        </p:nvPicPr>
        <p:blipFill>
          <a:blip r:embed="rId2" cstate="screen"/>
          <a:stretch>
            <a:fillRect/>
          </a:stretch>
        </p:blipFill>
        <p:spPr>
          <a:xfrm>
            <a:off x="0" y="0"/>
            <a:ext cx="9144000" cy="6886560"/>
          </a:xfrm>
          <a:prstGeom prst="rect">
            <a:avLst/>
          </a:prstGeom>
        </p:spPr>
      </p:pic>
      <p:sp>
        <p:nvSpPr>
          <p:cNvPr id="4" name="Rectangle 3"/>
          <p:cNvSpPr/>
          <p:nvPr/>
        </p:nvSpPr>
        <p:spPr>
          <a:xfrm>
            <a:off x="0" y="5380672"/>
            <a:ext cx="9144000" cy="1200329"/>
          </a:xfrm>
          <a:prstGeom prst="rect">
            <a:avLst/>
          </a:prstGeom>
          <a:solidFill>
            <a:schemeClr val="tx1">
              <a:alpha val="52000"/>
            </a:schemeClr>
          </a:solidFill>
        </p:spPr>
        <p:txBody>
          <a:bodyPr wrap="square">
            <a:spAutoFit/>
          </a:bodyPr>
          <a:lstStyle/>
          <a:p>
            <a:r>
              <a:rPr lang="ru-RU" sz="2400" b="1" dirty="0" smtClean="0">
                <a:solidFill>
                  <a:schemeClr val="bg1"/>
                </a:solidFill>
              </a:rPr>
              <a:t>И Давид тури руку своју у торбу своју, и извади из ње камен, и баци га из праће, и погоди Филистејина у чело и уђе му камен у чело, те паде ничице на земљу.</a:t>
            </a:r>
            <a:endParaRPr lang="ru-RU" sz="24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6B19C">
                <a:alpha val="25000"/>
              </a:srgbClr>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3600" b="1" i="0" u="none" strike="noStrike" cap="none" normalizeH="0" baseline="0" dirty="0" smtClean="0">
                <a:ln>
                  <a:noFill/>
                </a:ln>
                <a:solidFill>
                  <a:schemeClr val="bg1"/>
                </a:solidFill>
                <a:effectLst/>
                <a:latin typeface="Arial" pitchFamily="34" charset="0"/>
                <a:cs typeface="Arial" pitchFamily="34" charset="0"/>
              </a:rPr>
              <a:t>И притрчавши Давид стаде на Филистејина, и зграби мач његов и извуче га из корица и погуби га и одсече му главу. А Филистеји кад видеше где погибе јунак њихов побегоше.</a:t>
            </a:r>
            <a:br>
              <a:rPr kumimoji="0" lang="sr-Latn-CS" sz="3600" b="1" i="0" u="none" strike="noStrike" cap="none" normalizeH="0" baseline="0" dirty="0" smtClean="0">
                <a:ln>
                  <a:noFill/>
                </a:ln>
                <a:solidFill>
                  <a:schemeClr val="bg1"/>
                </a:solidFill>
                <a:effectLst/>
                <a:latin typeface="Arial" pitchFamily="34" charset="0"/>
                <a:cs typeface="Arial" pitchFamily="34" charset="0"/>
              </a:rPr>
            </a:br>
            <a:endParaRPr kumimoji="0" lang="sr-Latn-CS" sz="3600"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CS" sz="3600" b="1" i="0" u="none" strike="noStrike" cap="none" normalizeH="0" baseline="0" dirty="0" smtClean="0">
              <a:ln>
                <a:noFill/>
              </a:ln>
              <a:solidFill>
                <a:schemeClr val="bg1"/>
              </a:solidFill>
              <a:effectLst/>
              <a:latin typeface="Arial" pitchFamily="34" charset="0"/>
            </a:endParaRPr>
          </a:p>
        </p:txBody>
      </p:sp>
      <p:pic>
        <p:nvPicPr>
          <p:cNvPr id="4" name="Picture 3" descr="david_day_of_war_slice.jpg"/>
          <p:cNvPicPr>
            <a:picLocks noChangeAspect="1"/>
          </p:cNvPicPr>
          <p:nvPr/>
        </p:nvPicPr>
        <p:blipFill>
          <a:blip r:embed="rId2"/>
          <a:stretch>
            <a:fillRect/>
          </a:stretch>
        </p:blipFill>
        <p:spPr>
          <a:xfrm>
            <a:off x="0" y="3508549"/>
            <a:ext cx="9144000" cy="33494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5214942" y="0"/>
            <a:ext cx="3929058"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
            </a:r>
            <a:b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br>
            <a: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И узе га Саул тај дан, и не даде му да се врати кући оца свог</a:t>
            </a:r>
            <a:r>
              <a:rPr kumimoji="0" lang="sr-Cyrl-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 већ да живи</a:t>
            </a:r>
            <a:r>
              <a:rPr kumimoji="0" lang="sr-Cyrl-CS" sz="3200" b="1" i="0" u="none" strike="noStrike" cap="none" normalizeH="0" dirty="0" smtClean="0">
                <a:ln>
                  <a:noFill/>
                </a:ln>
                <a:effectLst>
                  <a:outerShdw blurRad="38100" dist="38100" dir="2700000" algn="tl">
                    <a:srgbClr val="000000">
                      <a:alpha val="43137"/>
                    </a:srgbClr>
                  </a:outerShdw>
                </a:effectLst>
                <a:latin typeface="Arial" pitchFamily="34" charset="0"/>
                <a:cs typeface="Arial" pitchFamily="34" charset="0"/>
              </a:rPr>
              <a:t> ближе њему</a:t>
            </a:r>
            <a: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a:t>
            </a:r>
            <a:b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br>
            <a: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 </a:t>
            </a:r>
            <a:r>
              <a:rPr kumimoji="0" lang="sr-Cyrl-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А</a:t>
            </a:r>
            <a:r>
              <a:rPr kumimoji="0" lang="sr-Cyrl-CS" sz="3200" b="1" i="0" u="none" strike="noStrike" cap="none" normalizeH="0" dirty="0" smtClean="0">
                <a:ln>
                  <a:noFill/>
                </a:ln>
                <a:effectLst>
                  <a:outerShdw blurRad="38100" dist="38100" dir="2700000" algn="tl">
                    <a:srgbClr val="000000">
                      <a:alpha val="43137"/>
                    </a:srgbClr>
                  </a:outerShdw>
                </a:effectLst>
                <a:latin typeface="Arial" pitchFamily="34" charset="0"/>
                <a:cs typeface="Arial" pitchFamily="34" charset="0"/>
              </a:rPr>
              <a:t> Давид се спријатељи веома са Сауловим сином </a:t>
            </a:r>
            <a:r>
              <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Јонатан</a:t>
            </a:r>
            <a:r>
              <a:rPr kumimoji="0" lang="sr-Cyrl-CS" sz="3200" b="1" i="0" u="none" strike="noStrike" cap="none" normalizeH="0" baseline="0" dirty="0" smtClean="0">
                <a:ln>
                  <a:noFill/>
                </a:ln>
                <a:effectLst>
                  <a:outerShdw blurRad="38100" dist="38100" dir="2700000" algn="tl">
                    <a:srgbClr val="000000">
                      <a:alpha val="43137"/>
                    </a:srgbClr>
                  </a:outerShdw>
                </a:effectLst>
                <a:latin typeface="Arial" pitchFamily="34" charset="0"/>
                <a:cs typeface="Arial" pitchFamily="34" charset="0"/>
              </a:rPr>
              <a:t>ом.</a:t>
            </a:r>
            <a:r>
              <a:rPr kumimoji="0" lang="sr-Cyrl-CS" sz="3200" b="1" i="0" u="none" strike="noStrike" cap="none" normalizeH="0" dirty="0" smtClean="0">
                <a:ln>
                  <a:noFill/>
                </a:ln>
                <a:effectLst>
                  <a:outerShdw blurRad="38100" dist="38100" dir="2700000" algn="tl">
                    <a:srgbClr val="000000">
                      <a:alpha val="43137"/>
                    </a:srgbClr>
                  </a:outerShdw>
                </a:effectLst>
                <a:latin typeface="Arial" pitchFamily="34" charset="0"/>
                <a:cs typeface="Arial" pitchFamily="34" charset="0"/>
              </a:rPr>
              <a:t> Њих двојица се касније и побратимише.</a:t>
            </a:r>
            <a:endParaRPr kumimoji="0" lang="sr-Latn-CS" sz="3200" b="1" i="0" u="none" strike="noStrike" cap="none" normalizeH="0" baseline="0" dirty="0" smtClean="0">
              <a:ln>
                <a:noFill/>
              </a:ln>
              <a:effectLst>
                <a:outerShdw blurRad="38100" dist="38100" dir="2700000" algn="tl">
                  <a:srgbClr val="000000">
                    <a:alpha val="43137"/>
                  </a:srgbClr>
                </a:outerShdw>
              </a:effectLst>
              <a:latin typeface="Arial" pitchFamily="34" charset="0"/>
            </a:endParaRPr>
          </a:p>
        </p:txBody>
      </p:sp>
      <p:pic>
        <p:nvPicPr>
          <p:cNvPr id="3" name="Picture 2" descr="king-david-0708-lg-28278218.jpg"/>
          <p:cNvPicPr>
            <a:picLocks noChangeAspect="1"/>
          </p:cNvPicPr>
          <p:nvPr/>
        </p:nvPicPr>
        <p:blipFill>
          <a:blip r:embed="rId2"/>
          <a:stretch>
            <a:fillRect/>
          </a:stretch>
        </p:blipFill>
        <p:spPr>
          <a:xfrm>
            <a:off x="0" y="0"/>
            <a:ext cx="51435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84.JPG"/>
          <p:cNvPicPr>
            <a:picLocks noChangeAspect="1"/>
          </p:cNvPicPr>
          <p:nvPr/>
        </p:nvPicPr>
        <p:blipFill>
          <a:blip r:embed="rId2" cstate="screen"/>
          <a:srcRect/>
          <a:stretch>
            <a:fillRect/>
          </a:stretch>
        </p:blipFill>
        <p:spPr>
          <a:xfrm>
            <a:off x="0" y="1000108"/>
            <a:ext cx="9230690" cy="5857892"/>
          </a:xfrm>
          <a:prstGeom prst="rect">
            <a:avLst/>
          </a:prstGeom>
        </p:spPr>
      </p:pic>
      <p:sp>
        <p:nvSpPr>
          <p:cNvPr id="3" name="Rectangle 2"/>
          <p:cNvSpPr/>
          <p:nvPr/>
        </p:nvSpPr>
        <p:spPr>
          <a:xfrm>
            <a:off x="0" y="0"/>
            <a:ext cx="9144000" cy="830997"/>
          </a:xfrm>
          <a:prstGeom prst="rect">
            <a:avLst/>
          </a:prstGeom>
        </p:spPr>
        <p:txBody>
          <a:bodyPr wrap="square">
            <a:spAutoFit/>
          </a:bodyPr>
          <a:lstStyle/>
          <a:p>
            <a:r>
              <a:rPr lang="ru-RU" sz="2400" b="1" dirty="0" smtClean="0">
                <a:solidFill>
                  <a:schemeClr val="bg1"/>
                </a:solidFill>
              </a:rPr>
              <a:t>И скиде Јонатан са себе плашт, који ношаше, и даде га Давиду, и одело своје и мач свој и лук свој и појас свој.</a:t>
            </a:r>
            <a:endParaRPr lang="sr-Cyrl-C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0084.JPG"/>
          <p:cNvPicPr>
            <a:picLocks noChangeAspect="1"/>
          </p:cNvPicPr>
          <p:nvPr/>
        </p:nvPicPr>
        <p:blipFill>
          <a:blip r:embed="rId2" cstate="screen"/>
          <a:stretch>
            <a:fillRect/>
          </a:stretch>
        </p:blipFill>
        <p:spPr>
          <a:xfrm>
            <a:off x="0" y="2571744"/>
            <a:ext cx="9144000" cy="4669536"/>
          </a:xfrm>
          <a:prstGeom prst="rect">
            <a:avLst/>
          </a:prstGeom>
        </p:spPr>
      </p:pic>
      <p:sp>
        <p:nvSpPr>
          <p:cNvPr id="48129" name="Rectangle 1"/>
          <p:cNvSpPr>
            <a:spLocks noChangeArrowheads="1"/>
          </p:cNvSpPr>
          <p:nvPr/>
        </p:nvSpPr>
        <p:spPr bwMode="auto">
          <a:xfrm>
            <a:off x="0" y="0"/>
            <a:ext cx="9144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sr-Cyrl-CS" sz="2400" b="1" dirty="0" smtClean="0">
                <a:solidFill>
                  <a:schemeClr val="bg1"/>
                </a:solidFill>
                <a:latin typeface="Arial" pitchFamily="34" charset="0"/>
                <a:cs typeface="Arial" pitchFamily="34" charset="0"/>
              </a:rPr>
              <a:t>Саул је поставио Давида за восковођу,</a:t>
            </a:r>
            <a:r>
              <a:rPr kumimoji="0" lang="sr-Latn-CS" sz="2400" b="1" i="0" u="none" strike="noStrike" cap="none" normalizeH="0" baseline="0" dirty="0" smtClean="0">
                <a:ln>
                  <a:noFill/>
                </a:ln>
                <a:solidFill>
                  <a:schemeClr val="bg1"/>
                </a:solidFill>
                <a:effectLst/>
                <a:latin typeface="Arial" pitchFamily="34" charset="0"/>
                <a:cs typeface="Arial" pitchFamily="34" charset="0"/>
              </a:rPr>
              <a:t> </a:t>
            </a:r>
            <a:r>
              <a:rPr kumimoji="0" lang="sr-Cyrl-CS" sz="2400" b="1" i="0" u="none" strike="noStrike" cap="none" normalizeH="0" baseline="0" dirty="0" smtClean="0">
                <a:ln>
                  <a:noFill/>
                </a:ln>
                <a:solidFill>
                  <a:schemeClr val="bg1"/>
                </a:solidFill>
                <a:effectLst/>
                <a:latin typeface="Arial" pitchFamily="34" charset="0"/>
                <a:cs typeface="Arial" pitchFamily="34" charset="0"/>
              </a:rPr>
              <a:t>ишао</a:t>
            </a:r>
            <a:r>
              <a:rPr kumimoji="0" lang="sr-Cyrl-CS" sz="2400" b="1" i="0" u="none" strike="noStrike" cap="none" normalizeH="0" dirty="0" smtClean="0">
                <a:ln>
                  <a:noFill/>
                </a:ln>
                <a:solidFill>
                  <a:schemeClr val="bg1"/>
                </a:solidFill>
                <a:effectLst/>
                <a:latin typeface="Arial" pitchFamily="34" charset="0"/>
                <a:cs typeface="Arial" pitchFamily="34" charset="0"/>
              </a:rPr>
              <a:t> је </a:t>
            </a:r>
            <a:r>
              <a:rPr kumimoji="0" lang="sr-Latn-CS" sz="2400" b="1" i="0" u="none" strike="noStrike" cap="none" normalizeH="0" baseline="0" dirty="0" smtClean="0">
                <a:ln>
                  <a:noFill/>
                </a:ln>
                <a:solidFill>
                  <a:schemeClr val="bg1"/>
                </a:solidFill>
                <a:effectLst/>
                <a:latin typeface="Arial" pitchFamily="34" charset="0"/>
                <a:cs typeface="Arial" pitchFamily="34" charset="0"/>
              </a:rPr>
              <a:t> Давид </a:t>
            </a:r>
            <a:r>
              <a:rPr kumimoji="0" lang="sr-Cyrl-CS" sz="2400" b="1" i="0" u="none" strike="noStrike" cap="none" normalizeH="0" baseline="0" dirty="0" smtClean="0">
                <a:ln>
                  <a:noFill/>
                </a:ln>
                <a:solidFill>
                  <a:schemeClr val="bg1"/>
                </a:solidFill>
                <a:effectLst/>
                <a:latin typeface="Arial" pitchFamily="34" charset="0"/>
                <a:cs typeface="Arial" pitchFamily="34" charset="0"/>
              </a:rPr>
              <a:t>где</a:t>
            </a:r>
            <a:r>
              <a:rPr kumimoji="0" lang="sr-Cyrl-CS" sz="2400" b="1" i="0" u="none" strike="noStrike" cap="none" normalizeH="0" dirty="0" smtClean="0">
                <a:ln>
                  <a:noFill/>
                </a:ln>
                <a:solidFill>
                  <a:schemeClr val="bg1"/>
                </a:solidFill>
                <a:effectLst/>
                <a:latin typeface="Arial" pitchFamily="34" charset="0"/>
                <a:cs typeface="Arial" pitchFamily="34" charset="0"/>
              </a:rPr>
              <a:t> год да</a:t>
            </a:r>
            <a:r>
              <a:rPr kumimoji="0" lang="sr-Latn-CS" sz="2400" b="1" i="0" u="none" strike="noStrike" cap="none" normalizeH="0" baseline="0" dirty="0" smtClean="0">
                <a:ln>
                  <a:noFill/>
                </a:ln>
                <a:solidFill>
                  <a:schemeClr val="bg1"/>
                </a:solidFill>
                <a:effectLst/>
                <a:latin typeface="Arial" pitchFamily="34" charset="0"/>
                <a:cs typeface="Arial" pitchFamily="34" charset="0"/>
              </a:rPr>
              <a:t> га Саул пош</a:t>
            </a:r>
            <a:r>
              <a:rPr kumimoji="0" lang="sr-Cyrl-CS" sz="2400" b="1" i="0" u="none" strike="noStrike" cap="none" normalizeH="0" baseline="0" dirty="0" smtClean="0">
                <a:ln>
                  <a:noFill/>
                </a:ln>
                <a:solidFill>
                  <a:schemeClr val="bg1"/>
                </a:solidFill>
                <a:effectLst/>
                <a:latin typeface="Arial" pitchFamily="34" charset="0"/>
                <a:cs typeface="Arial" pitchFamily="34" charset="0"/>
              </a:rPr>
              <a:t>аљ</a:t>
            </a:r>
            <a:r>
              <a:rPr kumimoji="0" lang="sr-Latn-CS" sz="2400" b="1" i="0" u="none" strike="noStrike" cap="none" normalizeH="0" baseline="0" dirty="0" smtClean="0">
                <a:ln>
                  <a:noFill/>
                </a:ln>
                <a:solidFill>
                  <a:schemeClr val="bg1"/>
                </a:solidFill>
                <a:effectLst/>
                <a:latin typeface="Arial" pitchFamily="34" charset="0"/>
                <a:cs typeface="Arial" pitchFamily="34" charset="0"/>
              </a:rPr>
              <a:t>е, и беше срећан</a:t>
            </a:r>
            <a:r>
              <a:rPr kumimoji="0" lang="sr-Cyrl-CS" sz="2400" b="1" i="0" u="none" strike="noStrike" cap="none" normalizeH="0" baseline="0" dirty="0" smtClean="0">
                <a:ln>
                  <a:noFill/>
                </a:ln>
                <a:solidFill>
                  <a:schemeClr val="bg1"/>
                </a:solidFill>
                <a:effectLst/>
                <a:latin typeface="Arial" pitchFamily="34" charset="0"/>
                <a:cs typeface="Arial" pitchFamily="34" charset="0"/>
              </a:rPr>
              <a:t>.</a:t>
            </a:r>
            <a:r>
              <a:rPr kumimoji="0" lang="sr-Cyrl-CS" sz="2400" b="1" i="0" u="none" strike="noStrike" cap="none" normalizeH="0" dirty="0" smtClean="0">
                <a:ln>
                  <a:noFill/>
                </a:ln>
                <a:solidFill>
                  <a:schemeClr val="bg1"/>
                </a:solidFill>
                <a:effectLst/>
                <a:latin typeface="Arial" pitchFamily="34" charset="0"/>
                <a:cs typeface="Arial" pitchFamily="34" charset="0"/>
              </a:rPr>
              <a:t> </a:t>
            </a:r>
            <a:r>
              <a:rPr lang="sr-Cyrl-CS" sz="2400" b="1" dirty="0" smtClean="0">
                <a:solidFill>
                  <a:schemeClr val="bg1"/>
                </a:solidFill>
                <a:latin typeface="Arial" pitchFamily="34" charset="0"/>
                <a:cs typeface="Arial" pitchFamily="34" charset="0"/>
              </a:rPr>
              <a:t>Сав народ је веома заволео Давида.</a:t>
            </a:r>
            <a:endParaRPr kumimoji="0" lang="sr-Latn-CS" sz="2400" b="1" i="0" u="none" strike="noStrike" cap="none" normalizeH="0" baseline="0" dirty="0" smtClean="0">
              <a:ln>
                <a:noFill/>
              </a:ln>
              <a:solidFill>
                <a:schemeClr val="bg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sr-Cyrl-CS" sz="2400" b="1" dirty="0" smtClean="0">
                <a:solidFill>
                  <a:schemeClr val="bg1"/>
                </a:solidFill>
                <a:latin typeface="Arial" pitchFamily="34" charset="0"/>
                <a:cs typeface="Arial" pitchFamily="34" charset="0"/>
              </a:rPr>
              <a:t>Једном</a:t>
            </a:r>
            <a:r>
              <a:rPr kumimoji="0" lang="sr-Latn-CS" sz="2400" b="1" i="0" u="none" strike="noStrike" cap="none" normalizeH="0" baseline="0" dirty="0" smtClean="0">
                <a:ln>
                  <a:noFill/>
                </a:ln>
                <a:solidFill>
                  <a:schemeClr val="bg1"/>
                </a:solidFill>
                <a:effectLst/>
                <a:latin typeface="Arial" pitchFamily="34" charset="0"/>
                <a:cs typeface="Arial" pitchFamily="34" charset="0"/>
              </a:rPr>
              <a:t> кад </a:t>
            </a:r>
            <a:r>
              <a:rPr kumimoji="0" lang="sr-Cyrl-CS" sz="2400" b="1" i="0" u="none" strike="noStrike" cap="none" normalizeH="0" baseline="0" dirty="0" smtClean="0">
                <a:ln>
                  <a:noFill/>
                </a:ln>
                <a:solidFill>
                  <a:schemeClr val="bg1"/>
                </a:solidFill>
                <a:effectLst/>
                <a:latin typeface="Arial" pitchFamily="34" charset="0"/>
                <a:cs typeface="Arial" pitchFamily="34" charset="0"/>
              </a:rPr>
              <a:t>су </a:t>
            </a:r>
            <a:r>
              <a:rPr kumimoji="0" lang="sr-Latn-CS" sz="2400" b="1" i="0" u="none" strike="noStrike" cap="none" normalizeH="0" baseline="0" dirty="0" smtClean="0">
                <a:ln>
                  <a:noFill/>
                </a:ln>
                <a:solidFill>
                  <a:schemeClr val="bg1"/>
                </a:solidFill>
                <a:effectLst/>
                <a:latin typeface="Arial" pitchFamily="34" charset="0"/>
                <a:cs typeface="Arial" pitchFamily="34" charset="0"/>
              </a:rPr>
              <a:t>се враћа</a:t>
            </a:r>
            <a:r>
              <a:rPr kumimoji="0" lang="sr-Cyrl-CS" sz="2400" b="1" i="0" u="none" strike="noStrike" cap="none" normalizeH="0" baseline="0" dirty="0" smtClean="0">
                <a:ln>
                  <a:noFill/>
                </a:ln>
                <a:solidFill>
                  <a:schemeClr val="bg1"/>
                </a:solidFill>
                <a:effectLst/>
                <a:latin typeface="Arial" pitchFamily="34" charset="0"/>
                <a:cs typeface="Arial" pitchFamily="34" charset="0"/>
              </a:rPr>
              <a:t>ли</a:t>
            </a:r>
            <a:r>
              <a:rPr kumimoji="0" lang="sr-Cyrl-CS" sz="2400" b="1" i="0" u="none" strike="noStrike" cap="none" normalizeH="0" dirty="0" smtClean="0">
                <a:ln>
                  <a:noFill/>
                </a:ln>
                <a:solidFill>
                  <a:schemeClr val="bg1"/>
                </a:solidFill>
                <a:effectLst/>
                <a:latin typeface="Arial" pitchFamily="34" charset="0"/>
                <a:cs typeface="Arial" pitchFamily="34" charset="0"/>
              </a:rPr>
              <a:t> из битке</a:t>
            </a:r>
            <a:r>
              <a:rPr kumimoji="0" lang="sr-Latn-CS" sz="2400" b="1" i="0" u="none" strike="noStrike" cap="none" normalizeH="0" baseline="0" dirty="0" smtClean="0">
                <a:ln>
                  <a:noFill/>
                </a:ln>
                <a:solidFill>
                  <a:schemeClr val="bg1"/>
                </a:solidFill>
                <a:effectLst/>
                <a:latin typeface="Arial" pitchFamily="34" charset="0"/>
                <a:cs typeface="Arial" pitchFamily="34" charset="0"/>
              </a:rPr>
              <a:t>, </a:t>
            </a:r>
            <a:r>
              <a:rPr kumimoji="0" lang="sr-Cyrl-CS" sz="2400" b="1" i="0" u="none" strike="noStrike" cap="none" normalizeH="0" baseline="0" dirty="0" smtClean="0">
                <a:ln>
                  <a:noFill/>
                </a:ln>
                <a:solidFill>
                  <a:schemeClr val="bg1"/>
                </a:solidFill>
                <a:effectLst/>
                <a:latin typeface="Arial" pitchFamily="34" charset="0"/>
                <a:cs typeface="Arial" pitchFamily="34" charset="0"/>
              </a:rPr>
              <a:t>по</a:t>
            </a:r>
            <a:r>
              <a:rPr kumimoji="0" lang="sr-Cyrl-CS" sz="2400" b="1" i="0" u="none" strike="noStrike" cap="none" normalizeH="0" dirty="0" smtClean="0">
                <a:ln>
                  <a:noFill/>
                </a:ln>
                <a:solidFill>
                  <a:schemeClr val="bg1"/>
                </a:solidFill>
                <a:effectLst/>
                <a:latin typeface="Arial" pitchFamily="34" charset="0"/>
                <a:cs typeface="Arial" pitchFamily="34" charset="0"/>
              </a:rPr>
              <a:t> тадашњем обичају су победнике дочекивали песмом и игром,</a:t>
            </a:r>
            <a:r>
              <a:rPr kumimoji="0" lang="sr-Latn-CS" sz="2400" b="1" i="0" u="none" strike="noStrike" cap="none" normalizeH="0" baseline="0" dirty="0" smtClean="0">
                <a:ln>
                  <a:noFill/>
                </a:ln>
                <a:solidFill>
                  <a:schemeClr val="bg1"/>
                </a:solidFill>
                <a:effectLst/>
                <a:latin typeface="Arial" pitchFamily="34" charset="0"/>
                <a:cs typeface="Arial" pitchFamily="34" charset="0"/>
              </a:rPr>
              <a:t> </a:t>
            </a:r>
            <a:r>
              <a:rPr lang="sr-Cyrl-CS" sz="2400" b="1" dirty="0" smtClean="0">
                <a:solidFill>
                  <a:schemeClr val="bg1"/>
                </a:solidFill>
                <a:latin typeface="Arial" pitchFamily="34" charset="0"/>
                <a:cs typeface="Arial" pitchFamily="34" charset="0"/>
              </a:rPr>
              <a:t>у народу постаде популарна песма</a:t>
            </a:r>
            <a:r>
              <a:rPr kumimoji="0" lang="sr-Latn-CS" sz="2400" b="1" i="0" u="none" strike="noStrike" cap="none" normalizeH="0" baseline="0" dirty="0" smtClean="0">
                <a:ln>
                  <a:noFill/>
                </a:ln>
                <a:solidFill>
                  <a:schemeClr val="bg1"/>
                </a:solidFill>
                <a:effectLst/>
                <a:latin typeface="Arial" pitchFamily="34" charset="0"/>
                <a:cs typeface="Arial" pitchFamily="34" charset="0"/>
              </a:rPr>
              <a:t>: Саул уби хиљаду</a:t>
            </a:r>
            <a:r>
              <a:rPr kumimoji="0" lang="sr-Cyrl-CS" sz="2400" b="1" i="0" u="none" strike="noStrike" cap="none" normalizeH="0" baseline="0" dirty="0" smtClean="0">
                <a:ln>
                  <a:noFill/>
                </a:ln>
                <a:solidFill>
                  <a:schemeClr val="bg1"/>
                </a:solidFill>
                <a:effectLst/>
                <a:latin typeface="Arial" pitchFamily="34" charset="0"/>
                <a:cs typeface="Arial" pitchFamily="34" charset="0"/>
              </a:rPr>
              <a:t> непријатеља</a:t>
            </a:r>
            <a:r>
              <a:rPr kumimoji="0" lang="sr-Latn-CS" sz="2400" b="1" i="0" u="none" strike="noStrike" cap="none" normalizeH="0" baseline="0" dirty="0" smtClean="0">
                <a:ln>
                  <a:noFill/>
                </a:ln>
                <a:solidFill>
                  <a:schemeClr val="bg1"/>
                </a:solidFill>
                <a:effectLst/>
                <a:latin typeface="Arial" pitchFamily="34" charset="0"/>
                <a:cs typeface="Arial" pitchFamily="34" charset="0"/>
              </a:rPr>
              <a:t>, а Давид својих десет хиљада.</a:t>
            </a:r>
            <a:endParaRPr kumimoji="0" lang="sr-Latn-CS" sz="2400" b="1"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DSCN1170.JPG"/>
          <p:cNvPicPr>
            <a:picLocks noChangeAspect="1"/>
          </p:cNvPicPr>
          <p:nvPr/>
        </p:nvPicPr>
        <p:blipFill>
          <a:blip r:embed="rId2" cstate="screen"/>
          <a:stretch>
            <a:fillRect/>
          </a:stretch>
        </p:blipFill>
        <p:spPr>
          <a:xfrm>
            <a:off x="0" y="642918"/>
            <a:ext cx="9144000" cy="5607222"/>
          </a:xfrm>
          <a:prstGeom prst="rect">
            <a:avLst/>
          </a:prstGeom>
        </p:spPr>
      </p:pic>
      <p:sp>
        <p:nvSpPr>
          <p:cNvPr id="2" name="TextBox 1"/>
          <p:cNvSpPr txBox="1"/>
          <p:nvPr/>
        </p:nvSpPr>
        <p:spPr>
          <a:xfrm>
            <a:off x="1928794" y="5473005"/>
            <a:ext cx="7215206" cy="1384995"/>
          </a:xfrm>
          <a:prstGeom prst="rect">
            <a:avLst/>
          </a:prstGeom>
          <a:solidFill>
            <a:schemeClr val="tx1"/>
          </a:solidFill>
        </p:spPr>
        <p:txBody>
          <a:bodyPr wrap="square" rtlCol="0">
            <a:spAutoFit/>
          </a:bodyPr>
          <a:lstStyle/>
          <a:p>
            <a:r>
              <a:rPr lang="sr-Cyrl-CS" sz="2800" b="1" dirty="0" smtClean="0">
                <a:solidFill>
                  <a:schemeClr val="bg1"/>
                </a:solidFill>
              </a:rPr>
              <a:t>Због овакве Давидове популарности, цар Саул постаде болесно љубоморан и реши да склони Давида.</a:t>
            </a:r>
            <a:endParaRPr lang="sr-Cyrl-CS" sz="2800" b="1" dirty="0">
              <a:solidFill>
                <a:schemeClr val="bg1"/>
              </a:solidFill>
            </a:endParaRPr>
          </a:p>
        </p:txBody>
      </p:sp>
      <p:sp>
        <p:nvSpPr>
          <p:cNvPr id="4" name="Rectangle 3"/>
          <p:cNvSpPr/>
          <p:nvPr/>
        </p:nvSpPr>
        <p:spPr>
          <a:xfrm>
            <a:off x="1857356" y="0"/>
            <a:ext cx="4572000" cy="646331"/>
          </a:xfrm>
          <a:prstGeom prst="rect">
            <a:avLst/>
          </a:prstGeom>
        </p:spPr>
        <p:txBody>
          <a:bodyPr>
            <a:spAutoFit/>
          </a:bodyPr>
          <a:lstStyle/>
          <a:p>
            <a:r>
              <a:rPr lang="sr-Latn-CS" b="1" i="1" dirty="0" smtClean="0">
                <a:solidFill>
                  <a:schemeClr val="bg1"/>
                </a:solidFill>
                <a:latin typeface="Arial" pitchFamily="34" charset="0"/>
                <a:cs typeface="Arial" pitchFamily="34" charset="0"/>
              </a:rPr>
              <a:t>Саул уби хиљаду</a:t>
            </a:r>
            <a:r>
              <a:rPr lang="sr-Cyrl-CS" b="1" i="1" dirty="0" smtClean="0">
                <a:solidFill>
                  <a:schemeClr val="bg1"/>
                </a:solidFill>
                <a:latin typeface="Arial" pitchFamily="34" charset="0"/>
                <a:cs typeface="Arial" pitchFamily="34" charset="0"/>
              </a:rPr>
              <a:t> непријатеља</a:t>
            </a:r>
            <a:r>
              <a:rPr lang="sr-Latn-CS" b="1" i="1" dirty="0" smtClean="0">
                <a:solidFill>
                  <a:schemeClr val="bg1"/>
                </a:solidFill>
                <a:latin typeface="Arial" pitchFamily="34" charset="0"/>
                <a:cs typeface="Arial" pitchFamily="34" charset="0"/>
              </a:rPr>
              <a:t>, а Давид својих десет хиљада</a:t>
            </a:r>
            <a:endParaRPr lang="sr-Cyrl-CS"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David_web_sm.jpg"/>
          <p:cNvPicPr>
            <a:picLocks noChangeAspect="1"/>
          </p:cNvPicPr>
          <p:nvPr/>
        </p:nvPicPr>
        <p:blipFill>
          <a:blip r:embed="rId2"/>
          <a:stretch>
            <a:fillRect/>
          </a:stretch>
        </p:blipFill>
        <p:spPr>
          <a:xfrm>
            <a:off x="0" y="500042"/>
            <a:ext cx="9151443" cy="5500702"/>
          </a:xfrm>
          <a:prstGeom prst="rect">
            <a:avLst/>
          </a:prstGeom>
        </p:spPr>
      </p:pic>
      <p:pic>
        <p:nvPicPr>
          <p:cNvPr id="6" name="Picture 5" descr="KingDavid_web_sm.jpg"/>
          <p:cNvPicPr>
            <a:picLocks noChangeAspect="1"/>
          </p:cNvPicPr>
          <p:nvPr/>
        </p:nvPicPr>
        <p:blipFill>
          <a:blip r:embed="rId3"/>
          <a:srcRect/>
          <a:stretch>
            <a:fillRect/>
          </a:stretch>
        </p:blipFill>
        <p:spPr>
          <a:xfrm>
            <a:off x="3428992" y="2357430"/>
            <a:ext cx="5374785" cy="1847864"/>
          </a:xfrm>
          <a:prstGeom prst="rect">
            <a:avLst/>
          </a:prstGeom>
        </p:spPr>
      </p:pic>
      <p:sp>
        <p:nvSpPr>
          <p:cNvPr id="2" name="Title 1"/>
          <p:cNvSpPr>
            <a:spLocks noGrp="1"/>
          </p:cNvSpPr>
          <p:nvPr>
            <p:ph type="ctrTitle"/>
          </p:nvPr>
        </p:nvSpPr>
        <p:spPr>
          <a:xfrm>
            <a:off x="3643306" y="2357430"/>
            <a:ext cx="4762504" cy="986064"/>
          </a:xfrm>
        </p:spPr>
        <p:txBody>
          <a:bodyPr>
            <a:normAutofit fontScale="90000"/>
          </a:bodyPr>
          <a:lstStyle/>
          <a:p>
            <a:r>
              <a:rPr lang="sr-Cyrl-CS" sz="6000" b="1" dirty="0" smtClean="0">
                <a:solidFill>
                  <a:schemeClr val="bg1"/>
                </a:solidFill>
              </a:rPr>
              <a:t>Цар  </a:t>
            </a:r>
            <a:endParaRPr lang="sr-Cyrl-CS" sz="6000" b="1" dirty="0">
              <a:solidFill>
                <a:schemeClr val="bg1"/>
              </a:solidFill>
            </a:endParaRPr>
          </a:p>
        </p:txBody>
      </p:sp>
      <p:sp>
        <p:nvSpPr>
          <p:cNvPr id="7" name="Title 1"/>
          <p:cNvSpPr txBox="1">
            <a:spLocks/>
          </p:cNvSpPr>
          <p:nvPr/>
        </p:nvSpPr>
        <p:spPr>
          <a:xfrm>
            <a:off x="3643306" y="3214686"/>
            <a:ext cx="4762504" cy="98606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Cyrl-CS" sz="8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ДАВИД</a:t>
            </a:r>
            <a:r>
              <a:rPr kumimoji="0" lang="sr-Cyrl-CS" sz="6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t>
            </a:r>
            <a:endParaRPr kumimoji="0" lang="sr-Cyrl-CS" sz="6000" b="1"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8" name="Picture 7" descr="KingDavid_web_sm.jpg"/>
          <p:cNvPicPr>
            <a:picLocks noChangeAspect="1"/>
          </p:cNvPicPr>
          <p:nvPr/>
        </p:nvPicPr>
        <p:blipFill>
          <a:blip r:embed="rId4"/>
          <a:srcRect/>
          <a:stretch>
            <a:fillRect/>
          </a:stretch>
        </p:blipFill>
        <p:spPr>
          <a:xfrm>
            <a:off x="3286116" y="4143380"/>
            <a:ext cx="5231909" cy="1490674"/>
          </a:xfrm>
          <a:prstGeom prst="rect">
            <a:avLst/>
          </a:prstGeom>
        </p:spPr>
      </p:pic>
      <p:sp>
        <p:nvSpPr>
          <p:cNvPr id="3" name="Subtitle 2"/>
          <p:cNvSpPr>
            <a:spLocks noGrp="1"/>
          </p:cNvSpPr>
          <p:nvPr>
            <p:ph type="subTitle" idx="1"/>
          </p:nvPr>
        </p:nvSpPr>
        <p:spPr>
          <a:xfrm>
            <a:off x="2571736" y="4214818"/>
            <a:ext cx="6572264" cy="1143000"/>
          </a:xfrm>
        </p:spPr>
        <p:txBody>
          <a:bodyPr>
            <a:normAutofit lnSpcReduction="10000"/>
          </a:bodyPr>
          <a:lstStyle/>
          <a:p>
            <a:r>
              <a:rPr lang="sr-Cyrl-CS" dirty="0" smtClean="0">
                <a:solidFill>
                  <a:schemeClr val="bg1"/>
                </a:solidFill>
                <a:effectLst>
                  <a:outerShdw blurRad="38100" dist="38100" dir="2700000" algn="tl">
                    <a:srgbClr val="000000">
                      <a:alpha val="43137"/>
                    </a:srgbClr>
                  </a:outerShdw>
                </a:effectLst>
              </a:rPr>
              <a:t>ДРУГИ ДЕО: </a:t>
            </a:r>
          </a:p>
          <a:p>
            <a:r>
              <a:rPr lang="sr-Cyrl-CS" b="1" dirty="0" smtClean="0">
                <a:solidFill>
                  <a:schemeClr val="bg1"/>
                </a:solidFill>
                <a:effectLst>
                  <a:outerShdw blurRad="38100" dist="38100" dir="2700000" algn="tl">
                    <a:srgbClr val="000000">
                      <a:alpha val="43137"/>
                    </a:srgbClr>
                  </a:outerShdw>
                </a:effectLst>
              </a:rPr>
              <a:t>У БЕКСТВУ ОД ЦАРА САУЛА</a:t>
            </a:r>
            <a:endParaRPr lang="sr-Cyrl-C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0" y="214290"/>
            <a:ext cx="3000364" cy="4154984"/>
          </a:xfrm>
          <a:prstGeom prst="rect">
            <a:avLst/>
          </a:prstGeom>
        </p:spPr>
        <p:txBody>
          <a:bodyPr wrap="square">
            <a:spAutoFit/>
          </a:bodyPr>
          <a:lstStyle/>
          <a:p>
            <a:pPr lvl="0" eaLnBrk="0" fontAlgn="base" hangingPunct="0">
              <a:spcBef>
                <a:spcPct val="0"/>
              </a:spcBef>
              <a:spcAft>
                <a:spcPct val="0"/>
              </a:spcAft>
            </a:pPr>
            <a:r>
              <a:rPr lang="sr-Latn-CS" sz="2400" b="1" dirty="0" smtClean="0">
                <a:solidFill>
                  <a:schemeClr val="bg1"/>
                </a:solidFill>
                <a:latin typeface="Arial" pitchFamily="34" charset="0"/>
                <a:cs typeface="Arial" pitchFamily="34" charset="0"/>
              </a:rPr>
              <a:t>И од тог дана Саул гледаше попреко Давида.</a:t>
            </a:r>
            <a:br>
              <a:rPr lang="sr-Latn-CS" sz="2400" b="1" dirty="0" smtClean="0">
                <a:solidFill>
                  <a:schemeClr val="bg1"/>
                </a:solidFill>
                <a:latin typeface="Arial" pitchFamily="34" charset="0"/>
                <a:cs typeface="Arial" pitchFamily="34" charset="0"/>
              </a:rPr>
            </a:br>
            <a:r>
              <a:rPr lang="sr-Latn-CS" sz="2400" b="1" dirty="0" smtClean="0">
                <a:solidFill>
                  <a:schemeClr val="bg1"/>
                </a:solidFill>
                <a:latin typeface="Arial" pitchFamily="34" charset="0"/>
                <a:cs typeface="Arial" pitchFamily="34" charset="0"/>
              </a:rPr>
              <a:t> А сутрадан нападе Саула </a:t>
            </a:r>
            <a:r>
              <a:rPr lang="sr-Cyrl-CS" sz="2400" b="1" dirty="0" smtClean="0">
                <a:solidFill>
                  <a:schemeClr val="bg1"/>
                </a:solidFill>
                <a:latin typeface="Arial" pitchFamily="34" charset="0"/>
                <a:cs typeface="Arial" pitchFamily="34" charset="0"/>
              </a:rPr>
              <a:t>мрзовоља</a:t>
            </a:r>
            <a:r>
              <a:rPr lang="sr-Latn-CS" sz="2400" b="1" dirty="0" smtClean="0">
                <a:solidFill>
                  <a:schemeClr val="bg1"/>
                </a:solidFill>
                <a:latin typeface="Arial" pitchFamily="34" charset="0"/>
                <a:cs typeface="Arial" pitchFamily="34" charset="0"/>
              </a:rPr>
              <a:t>, а Давид му удараше руком својом у </a:t>
            </a:r>
            <a:r>
              <a:rPr lang="sr-Cyrl-CS" sz="2400" b="1" dirty="0" smtClean="0">
                <a:solidFill>
                  <a:schemeClr val="bg1"/>
                </a:solidFill>
                <a:latin typeface="Arial" pitchFamily="34" charset="0"/>
                <a:cs typeface="Arial" pitchFamily="34" charset="0"/>
              </a:rPr>
              <a:t>харфу</a:t>
            </a:r>
            <a:r>
              <a:rPr lang="sr-Latn-CS" sz="2400" b="1" dirty="0" smtClean="0">
                <a:solidFill>
                  <a:schemeClr val="bg1"/>
                </a:solidFill>
                <a:latin typeface="Arial" pitchFamily="34" charset="0"/>
                <a:cs typeface="Arial" pitchFamily="34" charset="0"/>
              </a:rPr>
              <a:t> као пре: а Саулу у руци беше копље.</a:t>
            </a:r>
            <a:endParaRPr lang="sr-Latn-CS" sz="2400" b="1" dirty="0" smtClean="0">
              <a:solidFill>
                <a:schemeClr val="bg1"/>
              </a:solidFill>
              <a:latin typeface="Arial" pitchFamily="34" charset="0"/>
            </a:endParaRPr>
          </a:p>
        </p:txBody>
      </p:sp>
      <p:pic>
        <p:nvPicPr>
          <p:cNvPr id="4" name="Picture 3" descr="DSCN0073.JPG"/>
          <p:cNvPicPr>
            <a:picLocks noChangeAspect="1"/>
          </p:cNvPicPr>
          <p:nvPr/>
        </p:nvPicPr>
        <p:blipFill>
          <a:blip r:embed="rId2" cstate="screen"/>
          <a:stretch>
            <a:fillRect/>
          </a:stretch>
        </p:blipFill>
        <p:spPr>
          <a:xfrm>
            <a:off x="3071802" y="0"/>
            <a:ext cx="607219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DSCN0079.JPG"/>
          <p:cNvPicPr>
            <a:picLocks noChangeAspect="1"/>
          </p:cNvPicPr>
          <p:nvPr/>
        </p:nvPicPr>
        <p:blipFill>
          <a:blip r:embed="rId4" cstate="screen"/>
          <a:stretch>
            <a:fillRect/>
          </a:stretch>
        </p:blipFill>
        <p:spPr>
          <a:xfrm>
            <a:off x="0" y="928670"/>
            <a:ext cx="9197759" cy="5579198"/>
          </a:xfrm>
          <a:prstGeom prst="rect">
            <a:avLst/>
          </a:prstGeom>
        </p:spPr>
      </p:pic>
      <p:pic>
        <p:nvPicPr>
          <p:cNvPr id="4" name="Omen 18.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
        <p:nvSpPr>
          <p:cNvPr id="5" name="Rectangle 4"/>
          <p:cNvSpPr/>
          <p:nvPr/>
        </p:nvSpPr>
        <p:spPr>
          <a:xfrm>
            <a:off x="0" y="0"/>
            <a:ext cx="8929718" cy="954107"/>
          </a:xfrm>
          <a:prstGeom prst="rect">
            <a:avLst/>
          </a:prstGeom>
        </p:spPr>
        <p:txBody>
          <a:bodyPr wrap="square">
            <a:spAutoFit/>
          </a:bodyPr>
          <a:lstStyle/>
          <a:p>
            <a:r>
              <a:rPr lang="ru-RU" sz="2800" b="1" dirty="0" smtClean="0">
                <a:solidFill>
                  <a:schemeClr val="bg1"/>
                </a:solidFill>
              </a:rPr>
              <a:t>.И Саул баци копље говорећи: Да прикујем Давида за зид. Али му се Давид измаче два пута.</a:t>
            </a:r>
            <a:endParaRPr lang="sr-Cyrl-CS" sz="28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Content Placeholder 3" descr="DSCN0072.JPG"/>
          <p:cNvPicPr>
            <a:picLocks noGrp="1" noChangeAspect="1"/>
          </p:cNvPicPr>
          <p:nvPr>
            <p:ph idx="1"/>
          </p:nvPr>
        </p:nvPicPr>
        <p:blipFill>
          <a:blip r:embed="rId2" cstate="screen"/>
          <a:stretch>
            <a:fillRect/>
          </a:stretch>
        </p:blipFill>
        <p:spPr>
          <a:xfrm>
            <a:off x="1284960" y="0"/>
            <a:ext cx="7859040" cy="6858000"/>
          </a:xfrm>
        </p:spPr>
      </p:pic>
      <p:sp>
        <p:nvSpPr>
          <p:cNvPr id="1025" name="Rectangle 1"/>
          <p:cNvSpPr>
            <a:spLocks noChangeArrowheads="1"/>
          </p:cNvSpPr>
          <p:nvPr/>
        </p:nvSpPr>
        <p:spPr bwMode="auto">
          <a:xfrm>
            <a:off x="0" y="1"/>
            <a:ext cx="5715008" cy="2246769"/>
          </a:xfrm>
          <a:prstGeom prst="rect">
            <a:avLst/>
          </a:prstGeom>
          <a:solidFill>
            <a:schemeClr val="tx1">
              <a:lumMod val="85000"/>
            </a:schemeClr>
          </a:solid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sr-Latn-CS" sz="2800" b="1" dirty="0" smtClean="0">
                <a:solidFill>
                  <a:schemeClr val="bg1"/>
                </a:solidFill>
                <a:latin typeface="Arial" pitchFamily="34" charset="0"/>
                <a:cs typeface="Arial" pitchFamily="34" charset="0"/>
              </a:rPr>
              <a:t>И Самуило се окрете да иде, али га Саул ухвати за скут од плашта његовог, те се </a:t>
            </a:r>
            <a:r>
              <a:rPr lang="sr-Cyrl-CS" sz="2800" b="1" dirty="0" smtClean="0">
                <a:solidFill>
                  <a:schemeClr val="bg1"/>
                </a:solidFill>
                <a:latin typeface="Arial" pitchFamily="34" charset="0"/>
                <a:cs typeface="Arial" pitchFamily="34" charset="0"/>
              </a:rPr>
              <a:t>поцепа</a:t>
            </a:r>
            <a:r>
              <a:rPr lang="sr-Latn-CS" sz="2800" b="1" dirty="0" smtClean="0">
                <a:solidFill>
                  <a:schemeClr val="bg1"/>
                </a:solidFill>
                <a:latin typeface="Arial" pitchFamily="34" charset="0"/>
                <a:cs typeface="Arial" pitchFamily="34" charset="0"/>
              </a:rPr>
              <a:t>.</a:t>
            </a:r>
            <a:br>
              <a:rPr lang="sr-Latn-CS" sz="2800" b="1" dirty="0" smtClean="0">
                <a:solidFill>
                  <a:schemeClr val="bg1"/>
                </a:solidFill>
                <a:latin typeface="Arial" pitchFamily="34" charset="0"/>
                <a:cs typeface="Arial" pitchFamily="34" charset="0"/>
              </a:rPr>
            </a:br>
            <a:endParaRPr lang="sr-Latn-CS" sz="2800" b="1" dirty="0" smtClean="0">
              <a:solidFill>
                <a:schemeClr val="bg1"/>
              </a:solidFill>
              <a:latin typeface="Arial" pitchFamily="34" charset="0"/>
              <a:cs typeface="Arial" pitchFamily="34" charset="0"/>
            </a:endParaRPr>
          </a:p>
          <a:p>
            <a:pPr lvl="0" eaLnBrk="0" fontAlgn="base" hangingPunct="0">
              <a:spcBef>
                <a:spcPct val="0"/>
              </a:spcBef>
              <a:spcAft>
                <a:spcPct val="0"/>
              </a:spcAft>
            </a:pPr>
            <a:endParaRPr lang="sr-Latn-CS" sz="2800" b="1" dirty="0" smtClean="0">
              <a:solidFill>
                <a:schemeClr val="bg1"/>
              </a:solidFill>
              <a:latin typeface="Arial" pitchFamily="34" charset="0"/>
            </a:endParaRPr>
          </a:p>
        </p:txBody>
      </p:sp>
      <p:sp>
        <p:nvSpPr>
          <p:cNvPr id="6" name="Rectangle 5"/>
          <p:cNvSpPr/>
          <p:nvPr/>
        </p:nvSpPr>
        <p:spPr>
          <a:xfrm>
            <a:off x="0" y="4919008"/>
            <a:ext cx="4572000" cy="1938992"/>
          </a:xfrm>
          <a:prstGeom prst="rect">
            <a:avLst/>
          </a:prstGeom>
          <a:solidFill>
            <a:schemeClr val="tx1">
              <a:lumMod val="85000"/>
            </a:schemeClr>
          </a:solidFill>
        </p:spPr>
        <p:txBody>
          <a:bodyPr>
            <a:spAutoFit/>
          </a:bodyPr>
          <a:lstStyle/>
          <a:p>
            <a:r>
              <a:rPr lang="ru-RU" sz="2400" b="1" dirty="0" smtClean="0">
                <a:solidFill>
                  <a:srgbClr val="C00000"/>
                </a:solidFill>
              </a:rPr>
              <a:t>Поцепао је Господ царство Израиљево од тебе данас,као ти мој плашт, и даће царство ближњем твом, који је бољи од тебе.</a:t>
            </a:r>
            <a:endParaRPr lang="sr-Cyrl-C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73205"/>
        </a:solidFill>
        <a:effectLst/>
      </p:bgPr>
    </p:bg>
    <p:spTree>
      <p:nvGrpSpPr>
        <p:cNvPr id="1" name=""/>
        <p:cNvGrpSpPr/>
        <p:nvPr/>
      </p:nvGrpSpPr>
      <p:grpSpPr>
        <a:xfrm>
          <a:off x="0" y="0"/>
          <a:ext cx="0" cy="0"/>
          <a:chOff x="0" y="0"/>
          <a:chExt cx="0" cy="0"/>
        </a:xfrm>
      </p:grpSpPr>
      <p:pic>
        <p:nvPicPr>
          <p:cNvPr id="3" name="Picture 2" descr="6a00e55043abd08834013481567e13970c-320wi.jpg"/>
          <p:cNvPicPr>
            <a:picLocks noChangeAspect="1"/>
          </p:cNvPicPr>
          <p:nvPr/>
        </p:nvPicPr>
        <p:blipFill>
          <a:blip r:embed="rId2"/>
          <a:stretch>
            <a:fillRect/>
          </a:stretch>
        </p:blipFill>
        <p:spPr>
          <a:xfrm>
            <a:off x="3855904" y="0"/>
            <a:ext cx="5288096" cy="6858000"/>
          </a:xfrm>
          <a:prstGeom prst="rect">
            <a:avLst/>
          </a:prstGeom>
        </p:spPr>
      </p:pic>
      <p:sp>
        <p:nvSpPr>
          <p:cNvPr id="4" name="Rectangle 3"/>
          <p:cNvSpPr/>
          <p:nvPr/>
        </p:nvSpPr>
        <p:spPr>
          <a:xfrm>
            <a:off x="0" y="0"/>
            <a:ext cx="4572000" cy="6986528"/>
          </a:xfrm>
          <a:prstGeom prst="rect">
            <a:avLst/>
          </a:prstGeom>
        </p:spPr>
        <p:txBody>
          <a:bodyPr wrap="square">
            <a:spAutoFit/>
          </a:bodyPr>
          <a:lstStyle/>
          <a:p>
            <a:r>
              <a:rPr lang="ru-RU" sz="2800" b="1" dirty="0" smtClean="0"/>
              <a:t>Али Саула ипак беше страх од Давида, јер је знао да је Господ  с њим, а да је од њега одступио због његове жеље за славом код народа. Зато одустаде од намере да га убије и склони га што даље од себе, и постави га хиљадником; и он је стално био с народом, због чега га је народ волео.  И Давид беше срећан у свему што чињаше, јер Господ беше с њим.</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00329"/>
          </a:xfrm>
          <a:prstGeom prst="rect">
            <a:avLst/>
          </a:prstGeom>
          <a:noFill/>
        </p:spPr>
        <p:txBody>
          <a:bodyPr wrap="square" rtlCol="0">
            <a:spAutoFit/>
          </a:bodyPr>
          <a:lstStyle/>
          <a:p>
            <a:r>
              <a:rPr lang="sr-Cyrl-CS" sz="2400" b="1" dirty="0" smtClean="0"/>
              <a:t>Цар Саул се бојао да Давид не постане цар уместо њега. Сећао се обећања, да ће дати ћерку Михалу ономе ко победи Голијата и, по слугама то рече Давиду.</a:t>
            </a:r>
            <a:endParaRPr lang="sr-Cyrl-CS" sz="2400" b="1" dirty="0"/>
          </a:p>
        </p:txBody>
      </p:sp>
      <p:sp>
        <p:nvSpPr>
          <p:cNvPr id="4" name="TextBox 3"/>
          <p:cNvSpPr txBox="1"/>
          <p:nvPr/>
        </p:nvSpPr>
        <p:spPr>
          <a:xfrm>
            <a:off x="214282" y="1214422"/>
            <a:ext cx="7572428" cy="954107"/>
          </a:xfrm>
          <a:prstGeom prst="rect">
            <a:avLst/>
          </a:prstGeom>
          <a:solidFill>
            <a:schemeClr val="tx1"/>
          </a:solidFill>
        </p:spPr>
        <p:txBody>
          <a:bodyPr wrap="square" rtlCol="0">
            <a:spAutoFit/>
          </a:bodyPr>
          <a:lstStyle/>
          <a:p>
            <a:r>
              <a:rPr lang="ru-RU" sz="2800" b="1" dirty="0" smtClean="0">
                <a:solidFill>
                  <a:srgbClr val="00B050"/>
                </a:solidFill>
              </a:rPr>
              <a:t>Мислите ли да је лако бити зет царев? Та ја сам сиромах и мали човек.</a:t>
            </a:r>
            <a:endParaRPr lang="sr-Cyrl-CS" sz="2800" b="1" dirty="0">
              <a:solidFill>
                <a:srgbClr val="00B050"/>
              </a:solidFill>
            </a:endParaRPr>
          </a:p>
        </p:txBody>
      </p:sp>
      <p:sp>
        <p:nvSpPr>
          <p:cNvPr id="5" name="TextBox 4"/>
          <p:cNvSpPr txBox="1"/>
          <p:nvPr/>
        </p:nvSpPr>
        <p:spPr>
          <a:xfrm>
            <a:off x="1714480" y="2643182"/>
            <a:ext cx="7429520" cy="1815882"/>
          </a:xfrm>
          <a:prstGeom prst="rect">
            <a:avLst/>
          </a:prstGeom>
          <a:solidFill>
            <a:schemeClr val="tx1"/>
          </a:solidFill>
        </p:spPr>
        <p:txBody>
          <a:bodyPr wrap="square" rtlCol="0">
            <a:spAutoFit/>
          </a:bodyPr>
          <a:lstStyle/>
          <a:p>
            <a:r>
              <a:rPr lang="sr-Cyrl-CS" sz="2800" b="1" dirty="0" smtClean="0">
                <a:solidFill>
                  <a:srgbClr val="7030A0"/>
                </a:solidFill>
              </a:rPr>
              <a:t>Поручите му да мени не треба богатство у замену за кћи, већ да убије 100 Филистејаца који нас стално нападају и малтретурају!</a:t>
            </a:r>
            <a:endParaRPr lang="sr-Cyrl-CS" sz="2800" b="1" dirty="0">
              <a:solidFill>
                <a:srgbClr val="7030A0"/>
              </a:solidFill>
            </a:endParaRPr>
          </a:p>
        </p:txBody>
      </p:sp>
      <p:sp>
        <p:nvSpPr>
          <p:cNvPr id="6" name="TextBox 5"/>
          <p:cNvSpPr txBox="1"/>
          <p:nvPr/>
        </p:nvSpPr>
        <p:spPr>
          <a:xfrm>
            <a:off x="500034" y="4643446"/>
            <a:ext cx="7786742" cy="1754326"/>
          </a:xfrm>
          <a:prstGeom prst="rect">
            <a:avLst/>
          </a:prstGeom>
          <a:noFill/>
        </p:spPr>
        <p:txBody>
          <a:bodyPr wrap="square" rtlCol="0">
            <a:spAutoFit/>
          </a:bodyPr>
          <a:lstStyle/>
          <a:p>
            <a:r>
              <a:rPr lang="sr-Cyrl-CS" sz="3600" b="1" dirty="0" smtClean="0">
                <a:effectLst>
                  <a:outerShdw blurRad="38100" dist="38100" dir="2700000" algn="tl">
                    <a:srgbClr val="000000">
                      <a:alpha val="43137"/>
                    </a:srgbClr>
                  </a:outerShdw>
                </a:effectLst>
              </a:rPr>
              <a:t>Саул се, у ствари, надао да ће у борби с Филистејцима Давид погинути.</a:t>
            </a:r>
            <a:endParaRPr lang="sr-Cyrl-CS" sz="3600" b="1" dirty="0">
              <a:effectLst>
                <a:outerShdw blurRad="38100" dist="38100" dir="2700000" algn="tl">
                  <a:srgbClr val="000000">
                    <a:alpha val="43137"/>
                  </a:srgbClr>
                </a:outerShdw>
              </a:effectLst>
            </a:endParaRPr>
          </a:p>
        </p:txBody>
      </p:sp>
      <p:pic>
        <p:nvPicPr>
          <p:cNvPr id="7" name="Picture 6" descr="DSCN0073.JPG"/>
          <p:cNvPicPr>
            <a:picLocks noChangeAspect="1"/>
          </p:cNvPicPr>
          <p:nvPr/>
        </p:nvPicPr>
        <p:blipFill>
          <a:blip r:embed="rId2" cstate="screen"/>
          <a:srcRect/>
          <a:stretch>
            <a:fillRect/>
          </a:stretch>
        </p:blipFill>
        <p:spPr>
          <a:xfrm>
            <a:off x="7786710" y="1142984"/>
            <a:ext cx="1357290" cy="1470398"/>
          </a:xfrm>
          <a:prstGeom prst="rect">
            <a:avLst/>
          </a:prstGeom>
        </p:spPr>
      </p:pic>
      <p:pic>
        <p:nvPicPr>
          <p:cNvPr id="8" name="Picture 7" descr="DSCN0073.JPG"/>
          <p:cNvPicPr>
            <a:picLocks noChangeAspect="1"/>
          </p:cNvPicPr>
          <p:nvPr/>
        </p:nvPicPr>
        <p:blipFill>
          <a:blip r:embed="rId3" cstate="screen"/>
          <a:srcRect/>
          <a:stretch>
            <a:fillRect/>
          </a:stretch>
        </p:blipFill>
        <p:spPr>
          <a:xfrm>
            <a:off x="0" y="2571743"/>
            <a:ext cx="1571604" cy="1683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nebesko.jpg"/>
          <p:cNvPicPr>
            <a:picLocks noChangeAspect="1"/>
          </p:cNvPicPr>
          <p:nvPr/>
        </p:nvPicPr>
        <p:blipFill>
          <a:blip r:embed="rId2"/>
          <a:stretch>
            <a:fillRect/>
          </a:stretch>
        </p:blipFill>
        <p:spPr>
          <a:xfrm>
            <a:off x="-1" y="904532"/>
            <a:ext cx="9144001" cy="5953468"/>
          </a:xfrm>
          <a:prstGeom prst="rect">
            <a:avLst/>
          </a:prstGeom>
        </p:spPr>
      </p:pic>
      <p:sp>
        <p:nvSpPr>
          <p:cNvPr id="5" name="Content Placeholder 4"/>
          <p:cNvSpPr>
            <a:spLocks noGrp="1"/>
          </p:cNvSpPr>
          <p:nvPr>
            <p:ph idx="1"/>
          </p:nvPr>
        </p:nvSpPr>
        <p:spPr>
          <a:xfrm>
            <a:off x="0" y="0"/>
            <a:ext cx="9144000" cy="2547942"/>
          </a:xfrm>
          <a:solidFill>
            <a:schemeClr val="accent1">
              <a:alpha val="45000"/>
            </a:schemeClr>
          </a:solidFill>
        </p:spPr>
        <p:txBody>
          <a:bodyPr/>
          <a:lstStyle/>
          <a:p>
            <a:r>
              <a:rPr lang="ru-RU" b="1" dirty="0" smtClean="0"/>
              <a:t>А Давид уста и отиде са својим људима, и поби двеста Филистеја. И Саул му даде за жену Михалу кћер своју, а они су се још од раније заволели. Поред тога, победе Давидове војске су се низале, а Саул је био све завиднији.</a:t>
            </a:r>
            <a:endParaRPr lang="sr-Cyrl-CS" b="1"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0" y="0"/>
            <a:ext cx="4286248" cy="1938992"/>
          </a:xfrm>
          <a:prstGeom prst="rect">
            <a:avLst/>
          </a:prstGeom>
        </p:spPr>
        <p:txBody>
          <a:bodyPr wrap="square">
            <a:spAutoFit/>
          </a:bodyPr>
          <a:lstStyle/>
          <a:p>
            <a:r>
              <a:rPr lang="ru-RU" sz="2400" b="1" dirty="0" smtClean="0"/>
              <a:t>Саул посла људе ка кући Давидовој да га чувају и ујутру убију. А то јави Давиду жена његова Михала :</a:t>
            </a:r>
            <a:endParaRPr lang="sr-Cyrl-CS" sz="2400" b="1" dirty="0"/>
          </a:p>
        </p:txBody>
      </p:sp>
      <p:pic>
        <p:nvPicPr>
          <p:cNvPr id="3" name="Picture 2" descr="DAVID (9).JPG"/>
          <p:cNvPicPr>
            <a:picLocks noChangeAspect="1"/>
          </p:cNvPicPr>
          <p:nvPr/>
        </p:nvPicPr>
        <p:blipFill>
          <a:blip r:embed="rId2" cstate="screen"/>
          <a:stretch>
            <a:fillRect/>
          </a:stretch>
        </p:blipFill>
        <p:spPr>
          <a:xfrm>
            <a:off x="3714744" y="-1"/>
            <a:ext cx="5429256" cy="6907605"/>
          </a:xfrm>
          <a:prstGeom prst="rect">
            <a:avLst/>
          </a:prstGeom>
        </p:spPr>
      </p:pic>
      <p:sp>
        <p:nvSpPr>
          <p:cNvPr id="4" name="Rectangle 3"/>
          <p:cNvSpPr/>
          <p:nvPr/>
        </p:nvSpPr>
        <p:spPr>
          <a:xfrm>
            <a:off x="0" y="2143116"/>
            <a:ext cx="3643306" cy="1200329"/>
          </a:xfrm>
          <a:prstGeom prst="rect">
            <a:avLst/>
          </a:prstGeom>
        </p:spPr>
        <p:txBody>
          <a:bodyPr wrap="square">
            <a:spAutoFit/>
          </a:bodyPr>
          <a:lstStyle/>
          <a:p>
            <a:r>
              <a:rPr lang="ru-RU" sz="2400" b="1" dirty="0" smtClean="0">
                <a:solidFill>
                  <a:srgbClr val="FF0066"/>
                </a:solidFill>
                <a:effectLst>
                  <a:outerShdw blurRad="38100" dist="38100" dir="2700000" algn="tl">
                    <a:srgbClr val="000000">
                      <a:alpha val="43137"/>
                    </a:srgbClr>
                  </a:outerShdw>
                </a:effectLst>
              </a:rPr>
              <a:t>Ако ноћас не избавиш душу своју, ујутру ћеш погинути.</a:t>
            </a:r>
            <a:endParaRPr lang="sr-Cyrl-CS" sz="2400" b="1" dirty="0">
              <a:solidFill>
                <a:srgbClr val="FF0066"/>
              </a:solidFill>
              <a:effectLst>
                <a:outerShdw blurRad="38100" dist="38100" dir="2700000" algn="tl">
                  <a:srgbClr val="000000">
                    <a:alpha val="43137"/>
                  </a:srgbClr>
                </a:outerShdw>
              </a:effectLst>
            </a:endParaRPr>
          </a:p>
        </p:txBody>
      </p:sp>
      <p:sp>
        <p:nvSpPr>
          <p:cNvPr id="67585" name="Rectangle 1"/>
          <p:cNvSpPr>
            <a:spLocks noChangeArrowheads="1"/>
          </p:cNvSpPr>
          <p:nvPr/>
        </p:nvSpPr>
        <p:spPr bwMode="auto">
          <a:xfrm>
            <a:off x="0" y="3429000"/>
            <a:ext cx="421481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2400" b="0" i="0" u="none" strike="noStrike" cap="none" normalizeH="0" baseline="0" dirty="0" smtClean="0">
                <a:ln>
                  <a:noFill/>
                </a:ln>
                <a:solidFill>
                  <a:schemeClr val="tx1"/>
                </a:solidFill>
                <a:effectLst/>
                <a:latin typeface="Arial" pitchFamily="34" charset="0"/>
                <a:cs typeface="Arial" pitchFamily="34" charset="0"/>
              </a:rPr>
              <a:t>Тада Михала спусти </a:t>
            </a:r>
            <a:endParaRPr kumimoji="0" lang="sr-Cyrl-C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sr-Latn-CS" sz="2400" b="0" i="0" u="none" strike="noStrike" cap="none" normalizeH="0" baseline="0" dirty="0" smtClean="0">
                <a:ln>
                  <a:noFill/>
                </a:ln>
                <a:solidFill>
                  <a:schemeClr val="tx1"/>
                </a:solidFill>
                <a:effectLst/>
                <a:latin typeface="Arial" pitchFamily="34" charset="0"/>
                <a:cs typeface="Arial" pitchFamily="34" charset="0"/>
              </a:rPr>
              <a:t>Давида кроз прозор, те отиде и побеже и избави се.</a:t>
            </a:r>
            <a:endParaRPr kumimoji="0" lang="sr-Latn-CS" sz="24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7585">
                                            <p:txEl>
                                              <p:pRg st="0" end="0"/>
                                            </p:txEl>
                                          </p:spTgt>
                                        </p:tgtEl>
                                        <p:attrNameLst>
                                          <p:attrName>style.visibility</p:attrName>
                                        </p:attrNameLst>
                                      </p:cBhvr>
                                      <p:to>
                                        <p:strVal val="visible"/>
                                      </p:to>
                                    </p:set>
                                    <p:anim calcmode="lin" valueType="num">
                                      <p:cBhvr>
                                        <p:cTn id="13" dur="500" fill="hold"/>
                                        <p:tgtEl>
                                          <p:spTgt spid="6758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758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758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67585">
                                            <p:txEl>
                                              <p:pRg st="1" end="1"/>
                                            </p:txEl>
                                          </p:spTgt>
                                        </p:tgtEl>
                                        <p:attrNameLst>
                                          <p:attrName>style.visibility</p:attrName>
                                        </p:attrNameLst>
                                      </p:cBhvr>
                                      <p:to>
                                        <p:strVal val="visible"/>
                                      </p:to>
                                    </p:set>
                                    <p:anim calcmode="lin" valueType="num">
                                      <p:cBhvr>
                                        <p:cTn id="20" dur="500" fill="hold"/>
                                        <p:tgtEl>
                                          <p:spTgt spid="6758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6758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67585">
                                            <p:txEl>
                                              <p:pRg st="1" end="1"/>
                                            </p:txEl>
                                          </p:spTgt>
                                        </p:tgtEl>
                                      </p:cBhvr>
                                    </p:animEffect>
                                  </p:childTnLst>
                                </p:cTn>
                              </p:par>
                              <p:par>
                                <p:cTn id="23" presetID="5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AVID (7).JPG"/>
          <p:cNvPicPr>
            <a:picLocks noChangeAspect="1"/>
          </p:cNvPicPr>
          <p:nvPr/>
        </p:nvPicPr>
        <p:blipFill>
          <a:blip r:embed="rId2" cstate="screen"/>
          <a:stretch>
            <a:fillRect/>
          </a:stretch>
        </p:blipFill>
        <p:spPr>
          <a:xfrm>
            <a:off x="855991" y="0"/>
            <a:ext cx="8288009" cy="6858000"/>
          </a:xfrm>
          <a:prstGeom prst="rect">
            <a:avLst/>
          </a:prstGeom>
        </p:spPr>
      </p:pic>
      <p:sp>
        <p:nvSpPr>
          <p:cNvPr id="3" name="TextBox 2"/>
          <p:cNvSpPr txBox="1"/>
          <p:nvPr/>
        </p:nvSpPr>
        <p:spPr>
          <a:xfrm>
            <a:off x="0" y="0"/>
            <a:ext cx="3643306" cy="1200329"/>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r>
              <a:rPr lang="ru-RU" sz="2400" b="1" dirty="0" smtClean="0">
                <a:solidFill>
                  <a:schemeClr val="bg1"/>
                </a:solidFill>
              </a:rPr>
              <a:t>Давид побеже и дође и рече Јонатану, свом великом пријатељу:</a:t>
            </a:r>
            <a:endParaRPr lang="sr-Cyrl-CS" sz="2400" b="1" dirty="0">
              <a:solidFill>
                <a:schemeClr val="bg1"/>
              </a:solidFill>
            </a:endParaRPr>
          </a:p>
        </p:txBody>
      </p:sp>
      <p:sp>
        <p:nvSpPr>
          <p:cNvPr id="7" name="Rounded Rectangular Callout 6"/>
          <p:cNvSpPr/>
          <p:nvPr/>
        </p:nvSpPr>
        <p:spPr>
          <a:xfrm>
            <a:off x="0" y="1571612"/>
            <a:ext cx="3857652" cy="2000264"/>
          </a:xfrm>
          <a:prstGeom prst="wedgeRoundRectCallout">
            <a:avLst>
              <a:gd name="adj1" fmla="val 61683"/>
              <a:gd name="adj2" fmla="val -53020"/>
              <a:gd name="adj3" fmla="val 16667"/>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chemeClr val="bg1"/>
                </a:solidFill>
              </a:rPr>
              <a:t>Шта сам учинио? За шта сам крив? И шта сам згрешио твомоцу , па хоће да ме убије?</a:t>
            </a:r>
            <a:endParaRPr lang="sr-Cyrl-CS" sz="2400" b="1" dirty="0">
              <a:solidFill>
                <a:schemeClr val="bg1"/>
              </a:solidFill>
            </a:endParaRPr>
          </a:p>
        </p:txBody>
      </p:sp>
      <p:sp>
        <p:nvSpPr>
          <p:cNvPr id="8" name="Rounded Rectangular Callout 7"/>
          <p:cNvSpPr/>
          <p:nvPr/>
        </p:nvSpPr>
        <p:spPr>
          <a:xfrm>
            <a:off x="4929190" y="4572008"/>
            <a:ext cx="3857652" cy="2000264"/>
          </a:xfrm>
          <a:prstGeom prst="wedgeRoundRectCallout">
            <a:avLst>
              <a:gd name="adj1" fmla="val 13198"/>
              <a:gd name="adj2" fmla="val -120206"/>
              <a:gd name="adj3" fmla="val 16667"/>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Cyrl-CS" sz="2400" b="1" dirty="0" smtClean="0">
                <a:solidFill>
                  <a:schemeClr val="bg1"/>
                </a:solidFill>
              </a:rPr>
              <a:t>Не знам о чему причаш, немогуће, отац ништа не крије од мене!</a:t>
            </a:r>
          </a:p>
          <a:p>
            <a:endParaRPr lang="sr-Cyrl-CS" sz="2400" b="1" dirty="0">
              <a:solidFill>
                <a:schemeClr val="bg1"/>
              </a:solidFill>
            </a:endParaRPr>
          </a:p>
        </p:txBody>
      </p:sp>
      <p:sp>
        <p:nvSpPr>
          <p:cNvPr id="9" name="Rounded Rectangular Callout 8"/>
          <p:cNvSpPr/>
          <p:nvPr/>
        </p:nvSpPr>
        <p:spPr>
          <a:xfrm>
            <a:off x="0" y="4000480"/>
            <a:ext cx="4286280" cy="2857520"/>
          </a:xfrm>
          <a:prstGeom prst="wedgeRoundRectCallout">
            <a:avLst>
              <a:gd name="adj1" fmla="val 47712"/>
              <a:gd name="adj2" fmla="val -59600"/>
              <a:gd name="adj3" fmla="val 16667"/>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Cyrl-CS" sz="2400" dirty="0" smtClean="0">
                <a:solidFill>
                  <a:schemeClr val="bg1"/>
                </a:solidFill>
              </a:rPr>
              <a:t>Зна да смо пријатељи, па ти прећуткује! </a:t>
            </a:r>
            <a:r>
              <a:rPr lang="ru-RU" sz="2400" dirty="0" smtClean="0">
                <a:solidFill>
                  <a:schemeClr val="bg1"/>
                </a:solidFill>
              </a:rPr>
              <a:t>Али тако жив био Господ и тако жива била душа твоја, само је један корак између мене и смрти.</a:t>
            </a:r>
            <a:endParaRPr lang="sr-Cyrl-C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ID (7).JPG"/>
          <p:cNvPicPr>
            <a:picLocks noChangeAspect="1"/>
          </p:cNvPicPr>
          <p:nvPr/>
        </p:nvPicPr>
        <p:blipFill>
          <a:blip r:embed="rId2" cstate="screen"/>
          <a:srcRect/>
          <a:stretch>
            <a:fillRect/>
          </a:stretch>
        </p:blipFill>
        <p:spPr>
          <a:xfrm flipH="1">
            <a:off x="0" y="0"/>
            <a:ext cx="6000792" cy="3286124"/>
          </a:xfrm>
          <a:prstGeom prst="rect">
            <a:avLst/>
          </a:prstGeom>
        </p:spPr>
      </p:pic>
      <p:sp>
        <p:nvSpPr>
          <p:cNvPr id="3" name="Rounded Rectangular Callout 2"/>
          <p:cNvSpPr/>
          <p:nvPr/>
        </p:nvSpPr>
        <p:spPr>
          <a:xfrm>
            <a:off x="5715008" y="0"/>
            <a:ext cx="3786214" cy="3714752"/>
          </a:xfrm>
          <a:prstGeom prst="wedgeRoundRectCallout">
            <a:avLst>
              <a:gd name="adj1" fmla="val -64209"/>
              <a:gd name="adj2" fmla="val -27558"/>
              <a:gd name="adj3" fmla="val 16667"/>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r-Cyrl-CS" sz="2400" dirty="0" smtClean="0">
                <a:solidFill>
                  <a:schemeClr val="bg1"/>
                </a:solidFill>
              </a:rPr>
              <a:t>Сутра нећу доћи на празнични ручак. Реци да сам отишао кући, у Витлејем. Ако каже: Добро – то значи да ми ипак не жели зло. Ако се разљути, оно што ми је жена рекла је истина! И ти ћеш тада то знати!</a:t>
            </a:r>
            <a:endParaRPr lang="sr-Cyrl-CS" sz="2400" dirty="0">
              <a:solidFill>
                <a:schemeClr val="bg1"/>
              </a:solidFill>
            </a:endParaRPr>
          </a:p>
        </p:txBody>
      </p:sp>
      <p:sp>
        <p:nvSpPr>
          <p:cNvPr id="4" name="Rounded Rectangular Callout 3"/>
          <p:cNvSpPr/>
          <p:nvPr/>
        </p:nvSpPr>
        <p:spPr>
          <a:xfrm>
            <a:off x="214282" y="2500282"/>
            <a:ext cx="8929718" cy="4357718"/>
          </a:xfrm>
          <a:prstGeom prst="wedgeRoundRectCallout">
            <a:avLst>
              <a:gd name="adj1" fmla="val -25901"/>
              <a:gd name="adj2" fmla="val -64107"/>
              <a:gd name="adj3" fmla="val 16667"/>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chemeClr val="bg1"/>
                </a:solidFill>
              </a:rPr>
              <a:t>Дођи на место где си се био сакрио, и седи код камена Езила.  А ја ћу бацити три стреле поред тог камена, као да гађам мету.. И ево послаћу момка говорећи му: Иди, нађи стреле. Ако кажем момку: Ето стреле су иза тебе, овамо ближе, дигни их; тада дођи, добро је по тебе, и неће ти бити ништа!</a:t>
            </a:r>
            <a:br>
              <a:rPr lang="ru-RU" sz="2400" b="1" dirty="0" smtClean="0">
                <a:solidFill>
                  <a:schemeClr val="bg1"/>
                </a:solidFill>
              </a:rPr>
            </a:br>
            <a:r>
              <a:rPr lang="ru-RU" sz="2400" b="1" dirty="0" smtClean="0">
                <a:solidFill>
                  <a:schemeClr val="bg1"/>
                </a:solidFill>
              </a:rPr>
              <a:t> Ако ли овако кажем момку: Ето стреле су испред тебе, тамо даље; онда иди.А за ове речи што рекосмо ја и ти, ево, Господ је сведок између мене и тебе довека.</a:t>
            </a:r>
          </a:p>
          <a:p>
            <a:endParaRPr lang="sr-Cyrl-CS" sz="2400" b="1" dirty="0">
              <a:solidFill>
                <a:schemeClr val="bg1"/>
              </a:solidFill>
            </a:endParaRPr>
          </a:p>
        </p:txBody>
      </p:sp>
      <p:sp>
        <p:nvSpPr>
          <p:cNvPr id="5" name="TextBox 4"/>
          <p:cNvSpPr txBox="1"/>
          <p:nvPr/>
        </p:nvSpPr>
        <p:spPr>
          <a:xfrm>
            <a:off x="0" y="0"/>
            <a:ext cx="3643338" cy="2308324"/>
          </a:xfrm>
          <a:prstGeom prst="rect">
            <a:avLst/>
          </a:prstGeom>
          <a:noFill/>
        </p:spPr>
        <p:txBody>
          <a:bodyPr wrap="square" rtlCol="0">
            <a:spAutoFit/>
          </a:bodyPr>
          <a:lstStyle/>
          <a:p>
            <a:r>
              <a:rPr lang="sr-Cyrl-CS" sz="2400" b="1" dirty="0" smtClean="0">
                <a:solidFill>
                  <a:srgbClr val="FF0000"/>
                </a:solidFill>
              </a:rPr>
              <a:t>Након ових речи, Јонатан и Давид се заклеше на вечито пријатељство, да ће један другог штитити, ма шта да се деси.</a:t>
            </a:r>
            <a:endParaRPr lang="sr-Cyrl-C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5">
                                            <p:txEl>
                                              <p:pRg st="0" end="0"/>
                                            </p:txEl>
                                          </p:spTgt>
                                        </p:tgtEl>
                                      </p:cBhvr>
                                    </p:animEffect>
                                    <p:set>
                                      <p:cBhvr>
                                        <p:cTn id="26" dur="1" fill="hold">
                                          <p:stCondLst>
                                            <p:cond delay="499"/>
                                          </p:stCondLst>
                                        </p:cTn>
                                        <p:tgtEl>
                                          <p:spTgt spid="5">
                                            <p:txEl>
                                              <p:pRg st="0" end="0"/>
                                            </p:txEl>
                                          </p:spTgt>
                                        </p:tgtEl>
                                        <p:attrNameLst>
                                          <p:attrName>style.visibility</p:attrName>
                                        </p:attrNameLst>
                                      </p:cBhvr>
                                      <p:to>
                                        <p:strVal val="hidden"/>
                                      </p:to>
                                    </p:set>
                                  </p:childTnLst>
                                </p:cTn>
                              </p:par>
                            </p:childTnLst>
                          </p:cTn>
                        </p:par>
                        <p:par>
                          <p:cTn id="27" fill="hold">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DSCN0073.JPG"/>
          <p:cNvPicPr>
            <a:picLocks noChangeAspect="1"/>
          </p:cNvPicPr>
          <p:nvPr/>
        </p:nvPicPr>
        <p:blipFill>
          <a:blip r:embed="rId3" cstate="screen"/>
          <a:srcRect/>
          <a:stretch>
            <a:fillRect/>
          </a:stretch>
        </p:blipFill>
        <p:spPr>
          <a:xfrm>
            <a:off x="428596" y="0"/>
            <a:ext cx="3357554" cy="6668737"/>
          </a:xfrm>
          <a:prstGeom prst="rect">
            <a:avLst/>
          </a:prstGeom>
        </p:spPr>
      </p:pic>
      <p:sp>
        <p:nvSpPr>
          <p:cNvPr id="3" name="Rectangle 2"/>
          <p:cNvSpPr/>
          <p:nvPr/>
        </p:nvSpPr>
        <p:spPr>
          <a:xfrm>
            <a:off x="4214810" y="142852"/>
            <a:ext cx="4572000" cy="1815882"/>
          </a:xfrm>
          <a:prstGeom prst="rect">
            <a:avLst/>
          </a:prstGeom>
        </p:spPr>
        <p:txBody>
          <a:bodyPr>
            <a:spAutoFit/>
          </a:bodyPr>
          <a:lstStyle/>
          <a:p>
            <a:r>
              <a:rPr lang="sr-Cyrl-CS" sz="2800" b="1" dirty="0" smtClean="0">
                <a:solidFill>
                  <a:schemeClr val="bg1"/>
                </a:solidFill>
              </a:rPr>
              <a:t>Првог дана на ручку Саул није ништа рекао. Другог дана упита Јонатана где је Давид.</a:t>
            </a:r>
            <a:endParaRPr lang="sr-Cyrl-CS" sz="2800" b="1" dirty="0">
              <a:solidFill>
                <a:schemeClr val="bg1"/>
              </a:solidFill>
            </a:endParaRPr>
          </a:p>
        </p:txBody>
      </p:sp>
      <p:sp>
        <p:nvSpPr>
          <p:cNvPr id="4" name="Rectangle 3"/>
          <p:cNvSpPr/>
          <p:nvPr/>
        </p:nvSpPr>
        <p:spPr>
          <a:xfrm>
            <a:off x="4143372" y="2000240"/>
            <a:ext cx="4572000" cy="954107"/>
          </a:xfrm>
          <a:prstGeom prst="rect">
            <a:avLst/>
          </a:prstGeom>
          <a:solidFill>
            <a:schemeClr val="bg1"/>
          </a:solidFill>
        </p:spPr>
        <p:txBody>
          <a:bodyPr>
            <a:spAutoFit/>
          </a:bodyPr>
          <a:lstStyle/>
          <a:p>
            <a:r>
              <a:rPr lang="sr-Cyrl-CS" sz="2800" b="1" dirty="0" smtClean="0">
                <a:solidFill>
                  <a:srgbClr val="00B0F0"/>
                </a:solidFill>
              </a:rPr>
              <a:t>Отишао је код своје породице у Витлејем.</a:t>
            </a:r>
            <a:endParaRPr lang="sr-Cyrl-CS" sz="2800" b="1" dirty="0">
              <a:solidFill>
                <a:srgbClr val="00B0F0"/>
              </a:solidFill>
            </a:endParaRPr>
          </a:p>
        </p:txBody>
      </p:sp>
      <p:sp>
        <p:nvSpPr>
          <p:cNvPr id="5" name="Rectangle 4"/>
          <p:cNvSpPr/>
          <p:nvPr/>
        </p:nvSpPr>
        <p:spPr>
          <a:xfrm>
            <a:off x="4143372" y="3214686"/>
            <a:ext cx="4572000" cy="3108543"/>
          </a:xfrm>
          <a:prstGeom prst="rect">
            <a:avLst/>
          </a:prstGeom>
          <a:solidFill>
            <a:schemeClr val="bg1"/>
          </a:solidFill>
        </p:spPr>
        <p:txBody>
          <a:bodyPr>
            <a:spAutoFit/>
          </a:bodyPr>
          <a:lstStyle/>
          <a:p>
            <a:r>
              <a:rPr lang="sr-Cyrl-CS" sz="2800" b="1" dirty="0" smtClean="0">
                <a:solidFill>
                  <a:srgbClr val="C00000"/>
                </a:solidFill>
              </a:rPr>
              <a:t>Какав си то син! Наопак и непослушан! Знаш ли ти, да докле год Давид живи, ти нећеш бити цар после мене!? Знаш где је, доведи га, да се убије!</a:t>
            </a:r>
            <a:endParaRPr lang="sr-Cyrl-CS" sz="28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aul.jpg"/>
          <p:cNvPicPr>
            <a:picLocks noChangeAspect="1"/>
          </p:cNvPicPr>
          <p:nvPr/>
        </p:nvPicPr>
        <p:blipFill>
          <a:blip r:embed="rId2"/>
          <a:stretch>
            <a:fillRect/>
          </a:stretch>
        </p:blipFill>
        <p:spPr>
          <a:xfrm>
            <a:off x="0" y="0"/>
            <a:ext cx="5727160" cy="6858000"/>
          </a:xfrm>
          <a:prstGeom prst="rect">
            <a:avLst/>
          </a:prstGeom>
        </p:spPr>
      </p:pic>
      <p:sp>
        <p:nvSpPr>
          <p:cNvPr id="3" name="Rectangle 2"/>
          <p:cNvSpPr/>
          <p:nvPr/>
        </p:nvSpPr>
        <p:spPr>
          <a:xfrm>
            <a:off x="5715008" y="0"/>
            <a:ext cx="3286148" cy="954107"/>
          </a:xfrm>
          <a:prstGeom prst="rect">
            <a:avLst/>
          </a:prstGeom>
          <a:solidFill>
            <a:schemeClr val="bg1"/>
          </a:solidFill>
        </p:spPr>
        <p:txBody>
          <a:bodyPr wrap="square">
            <a:spAutoFit/>
          </a:bodyPr>
          <a:lstStyle/>
          <a:p>
            <a:r>
              <a:rPr lang="sr-Cyrl-CS" sz="2800" b="1" dirty="0" smtClean="0">
                <a:solidFill>
                  <a:srgbClr val="00B0F0"/>
                </a:solidFill>
              </a:rPr>
              <a:t>Али зашто да се убије!?</a:t>
            </a:r>
            <a:endParaRPr lang="sr-Cyrl-CS" sz="2800" b="1" dirty="0">
              <a:solidFill>
                <a:srgbClr val="00B0F0"/>
              </a:solidFill>
            </a:endParaRPr>
          </a:p>
        </p:txBody>
      </p:sp>
      <p:sp>
        <p:nvSpPr>
          <p:cNvPr id="4" name="Rectangle 3"/>
          <p:cNvSpPr/>
          <p:nvPr/>
        </p:nvSpPr>
        <p:spPr>
          <a:xfrm>
            <a:off x="4572000" y="2428868"/>
            <a:ext cx="4572000" cy="1384995"/>
          </a:xfrm>
          <a:prstGeom prst="rect">
            <a:avLst/>
          </a:prstGeom>
          <a:solidFill>
            <a:schemeClr val="bg1"/>
          </a:solidFill>
        </p:spPr>
        <p:txBody>
          <a:bodyPr>
            <a:spAutoFit/>
          </a:bodyPr>
          <a:lstStyle/>
          <a:p>
            <a:r>
              <a:rPr lang="sr-Cyrl-CS" sz="2800" b="1" dirty="0" smtClean="0"/>
              <a:t>Тада Саул у бесу баци копље </a:t>
            </a:r>
            <a:r>
              <a:rPr lang="sr-Latn-CS" sz="2800" b="1" dirty="0" smtClean="0"/>
              <a:t> </a:t>
            </a:r>
            <a:r>
              <a:rPr lang="sr-Cyrl-CS" sz="2800" b="1" dirty="0" smtClean="0"/>
              <a:t>тик поред свог сина!</a:t>
            </a:r>
            <a:endParaRPr lang="sr-Cyrl-C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9" name="Picture 8" descr="DAVID (10).JPG"/>
          <p:cNvPicPr>
            <a:picLocks noChangeAspect="1"/>
          </p:cNvPicPr>
          <p:nvPr/>
        </p:nvPicPr>
        <p:blipFill>
          <a:blip r:embed="rId2" cstate="screen"/>
          <a:stretch>
            <a:fillRect/>
          </a:stretch>
        </p:blipFill>
        <p:spPr>
          <a:xfrm>
            <a:off x="0" y="1142984"/>
            <a:ext cx="8954568" cy="4000528"/>
          </a:xfrm>
          <a:prstGeom prst="rect">
            <a:avLst/>
          </a:prstGeom>
        </p:spPr>
      </p:pic>
      <p:sp>
        <p:nvSpPr>
          <p:cNvPr id="11" name="TextBox 10"/>
          <p:cNvSpPr txBox="1"/>
          <p:nvPr/>
        </p:nvSpPr>
        <p:spPr>
          <a:xfrm>
            <a:off x="357158" y="357166"/>
            <a:ext cx="8475782" cy="461665"/>
          </a:xfrm>
          <a:prstGeom prst="rect">
            <a:avLst/>
          </a:prstGeom>
          <a:noFill/>
        </p:spPr>
        <p:txBody>
          <a:bodyPr wrap="none" rtlCol="0">
            <a:spAutoFit/>
          </a:bodyPr>
          <a:lstStyle/>
          <a:p>
            <a:r>
              <a:rPr lang="sr-Cyrl-CS" sz="2400" b="1" dirty="0" smtClean="0">
                <a:solidFill>
                  <a:schemeClr val="bg1"/>
                </a:solidFill>
              </a:rPr>
              <a:t>И, као што су се договорили, Јонатан даде Давиду знак.</a:t>
            </a:r>
            <a:endParaRPr lang="sr-Cyrl-CS" sz="2400" b="1" dirty="0">
              <a:solidFill>
                <a:schemeClr val="bg1"/>
              </a:solidFill>
            </a:endParaRPr>
          </a:p>
        </p:txBody>
      </p:sp>
      <p:sp>
        <p:nvSpPr>
          <p:cNvPr id="12" name="TextBox 11"/>
          <p:cNvSpPr txBox="1"/>
          <p:nvPr/>
        </p:nvSpPr>
        <p:spPr>
          <a:xfrm>
            <a:off x="1285852" y="5643578"/>
            <a:ext cx="5126212" cy="523220"/>
          </a:xfrm>
          <a:prstGeom prst="rect">
            <a:avLst/>
          </a:prstGeom>
          <a:solidFill>
            <a:schemeClr val="bg1"/>
          </a:solidFill>
        </p:spPr>
        <p:txBody>
          <a:bodyPr wrap="none" rtlCol="0">
            <a:spAutoFit/>
          </a:bodyPr>
          <a:lstStyle/>
          <a:p>
            <a:r>
              <a:rPr lang="sr-Cyrl-CS" sz="2800" b="1" dirty="0" smtClean="0">
                <a:solidFill>
                  <a:srgbClr val="00B0F0"/>
                </a:solidFill>
                <a:effectLst>
                  <a:outerShdw blurRad="38100" dist="38100" dir="2700000" algn="tl">
                    <a:srgbClr val="000000">
                      <a:alpha val="43137"/>
                    </a:srgbClr>
                  </a:outerShdw>
                </a:effectLst>
              </a:rPr>
              <a:t>Тамо даље је стрела, није ту!</a:t>
            </a:r>
            <a:endParaRPr lang="sr-Cyrl-CS" sz="2800" b="1" dirty="0">
              <a:solidFill>
                <a:srgbClr val="00B0F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2" name="Picture 1" descr="DSCN0082.JPG"/>
          <p:cNvPicPr>
            <a:picLocks noChangeAspect="1"/>
          </p:cNvPicPr>
          <p:nvPr/>
        </p:nvPicPr>
        <p:blipFill>
          <a:blip r:embed="rId2" cstate="screen"/>
          <a:stretch>
            <a:fillRect/>
          </a:stretch>
        </p:blipFill>
        <p:spPr>
          <a:xfrm>
            <a:off x="4005072" y="30480"/>
            <a:ext cx="5138928" cy="6827520"/>
          </a:xfrm>
          <a:prstGeom prst="rect">
            <a:avLst/>
          </a:prstGeom>
        </p:spPr>
      </p:pic>
      <p:sp>
        <p:nvSpPr>
          <p:cNvPr id="3" name="TextBox 2"/>
          <p:cNvSpPr txBox="1"/>
          <p:nvPr/>
        </p:nvSpPr>
        <p:spPr>
          <a:xfrm>
            <a:off x="214282" y="285728"/>
            <a:ext cx="3500462" cy="4401205"/>
          </a:xfrm>
          <a:prstGeom prst="rect">
            <a:avLst/>
          </a:prstGeom>
          <a:noFill/>
        </p:spPr>
        <p:txBody>
          <a:bodyPr wrap="square" rtlCol="0">
            <a:spAutoFit/>
          </a:bodyPr>
          <a:lstStyle/>
          <a:p>
            <a:r>
              <a:rPr lang="sr-Cyrl-CS" sz="2800" b="1" dirty="0" smtClean="0"/>
              <a:t>Давид је био близу војске која га је тражила. Када су сви заспали, спусти се у њихов логор. Узео је копље и крчаг који је стајао одмах поред Саулове главе.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785794"/>
            <a:ext cx="4786346" cy="3539430"/>
          </a:xfrm>
          <a:prstGeom prst="rect">
            <a:avLst/>
          </a:prstGeom>
          <a:noFill/>
        </p:spPr>
        <p:txBody>
          <a:bodyPr wrap="square" rtlCol="0">
            <a:spAutoFit/>
          </a:bodyPr>
          <a:lstStyle/>
          <a:p>
            <a:r>
              <a:rPr lang="ru-RU" sz="3200" b="1" dirty="0" smtClean="0"/>
              <a:t>А Господ рече Самуилу: Напуни рог свој уља, и ходи да те пошаљем к Јесеју Витлејемцу, јер између његових синова изабрах себи цара.</a:t>
            </a:r>
            <a:endParaRPr lang="sr-Cyrl-CS" sz="32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DVD_007.BMP"/>
          <p:cNvPicPr>
            <a:picLocks noChangeAspect="1"/>
          </p:cNvPicPr>
          <p:nvPr/>
        </p:nvPicPr>
        <p:blipFill>
          <a:blip r:embed="rId2"/>
          <a:stretch>
            <a:fillRect/>
          </a:stretch>
        </p:blipFill>
        <p:spPr>
          <a:xfrm>
            <a:off x="0" y="-1"/>
            <a:ext cx="9144000" cy="6858001"/>
          </a:xfrm>
          <a:prstGeom prst="rect">
            <a:avLst/>
          </a:prstGeom>
        </p:spPr>
      </p:pic>
      <p:sp>
        <p:nvSpPr>
          <p:cNvPr id="3" name="Rectangle 2"/>
          <p:cNvSpPr/>
          <p:nvPr/>
        </p:nvSpPr>
        <p:spPr>
          <a:xfrm>
            <a:off x="428596" y="285728"/>
            <a:ext cx="8001056" cy="954107"/>
          </a:xfrm>
          <a:prstGeom prst="rect">
            <a:avLst/>
          </a:prstGeom>
        </p:spPr>
        <p:txBody>
          <a:bodyPr wrap="square">
            <a:spAutoFit/>
          </a:bodyPr>
          <a:lstStyle/>
          <a:p>
            <a:r>
              <a:rPr lang="sr-Cyrl-CS" sz="2800" b="1" dirty="0" smtClean="0"/>
              <a:t>Онда оде и из даљине поче дозивати Сауловог војводу:</a:t>
            </a:r>
            <a:endParaRPr lang="sr-Cyrl-CS" sz="2800" dirty="0"/>
          </a:p>
        </p:txBody>
      </p:sp>
      <p:sp>
        <p:nvSpPr>
          <p:cNvPr id="4" name="TextBox 3"/>
          <p:cNvSpPr txBox="1"/>
          <p:nvPr/>
        </p:nvSpPr>
        <p:spPr>
          <a:xfrm>
            <a:off x="0" y="5473005"/>
            <a:ext cx="9144000" cy="1384995"/>
          </a:xfrm>
          <a:prstGeom prst="rect">
            <a:avLst/>
          </a:prstGeom>
          <a:noFill/>
        </p:spPr>
        <p:txBody>
          <a:bodyPr wrap="square" rtlCol="0">
            <a:spAutoFit/>
          </a:bodyPr>
          <a:lstStyle/>
          <a:p>
            <a:r>
              <a:rPr lang="sr-Cyrl-CS" sz="2800" b="1" dirty="0" smtClean="0">
                <a:solidFill>
                  <a:srgbClr val="00B050"/>
                </a:solidFill>
              </a:rPr>
              <a:t>Авенире! Зар не тврдиш да си јунак?! Зашто ниси чувао свог цара!? Ево крчага и копља које је било крај њега! Лоши сте ви војници!</a:t>
            </a:r>
            <a:endParaRPr lang="sr-Cyrl-CS" sz="28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VD_005.BMP"/>
          <p:cNvPicPr>
            <a:picLocks noChangeAspect="1"/>
          </p:cNvPicPr>
          <p:nvPr/>
        </p:nvPicPr>
        <p:blipFill>
          <a:blip r:embed="rId2"/>
          <a:stretch>
            <a:fillRect/>
          </a:stretch>
        </p:blipFill>
        <p:spPr>
          <a:xfrm>
            <a:off x="-1" y="0"/>
            <a:ext cx="9143999" cy="6858000"/>
          </a:xfrm>
          <a:prstGeom prst="rect">
            <a:avLst/>
          </a:prstGeom>
        </p:spPr>
      </p:pic>
      <p:sp>
        <p:nvSpPr>
          <p:cNvPr id="3" name="TextBox 2"/>
          <p:cNvSpPr txBox="1"/>
          <p:nvPr/>
        </p:nvSpPr>
        <p:spPr>
          <a:xfrm>
            <a:off x="785786" y="428604"/>
            <a:ext cx="7429520" cy="523220"/>
          </a:xfrm>
          <a:prstGeom prst="rect">
            <a:avLst/>
          </a:prstGeom>
          <a:solidFill>
            <a:schemeClr val="tx1"/>
          </a:solidFill>
        </p:spPr>
        <p:txBody>
          <a:bodyPr wrap="square" rtlCol="0">
            <a:spAutoFit/>
          </a:bodyPr>
          <a:lstStyle/>
          <a:p>
            <a:r>
              <a:rPr lang="sr-Cyrl-CS" sz="2800" b="1" dirty="0" smtClean="0">
                <a:solidFill>
                  <a:srgbClr val="7030A0"/>
                </a:solidFill>
              </a:rPr>
              <a:t>Је ли то твој глас, Давиде!?</a:t>
            </a:r>
            <a:endParaRPr lang="sr-Cyrl-CS" sz="28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PDVD_004.BMP"/>
          <p:cNvPicPr>
            <a:picLocks noChangeAspect="1"/>
          </p:cNvPicPr>
          <p:nvPr/>
        </p:nvPicPr>
        <p:blipFill>
          <a:blip r:embed="rId2"/>
          <a:stretch>
            <a:fillRect/>
          </a:stretch>
        </p:blipFill>
        <p:spPr>
          <a:xfrm>
            <a:off x="0" y="-1"/>
            <a:ext cx="8929718" cy="6697289"/>
          </a:xfrm>
          <a:prstGeom prst="rect">
            <a:avLst/>
          </a:prstGeom>
        </p:spPr>
      </p:pic>
      <p:sp>
        <p:nvSpPr>
          <p:cNvPr id="4" name="TextBox 3"/>
          <p:cNvSpPr txBox="1"/>
          <p:nvPr/>
        </p:nvSpPr>
        <p:spPr>
          <a:xfrm>
            <a:off x="285720" y="285728"/>
            <a:ext cx="7572428" cy="954107"/>
          </a:xfrm>
          <a:prstGeom prst="rect">
            <a:avLst/>
          </a:prstGeom>
          <a:solidFill>
            <a:schemeClr val="tx1"/>
          </a:solidFill>
        </p:spPr>
        <p:txBody>
          <a:bodyPr wrap="square" rtlCol="0">
            <a:spAutoFit/>
          </a:bodyPr>
          <a:lstStyle/>
          <a:p>
            <a:r>
              <a:rPr lang="sr-Cyrl-CS" sz="2800" b="1" dirty="0" smtClean="0">
                <a:solidFill>
                  <a:srgbClr val="00B050"/>
                </a:solidFill>
              </a:rPr>
              <a:t>Мој је глас...Царе и господару. Зашто гониш свог слугу!? Какво зло сам учинио?!</a:t>
            </a:r>
            <a:endParaRPr lang="sr-Cyrl-CS" sz="2800" b="1" dirty="0">
              <a:solidFill>
                <a:srgbClr val="00B050"/>
              </a:solidFill>
            </a:endParaRPr>
          </a:p>
        </p:txBody>
      </p:sp>
      <p:sp>
        <p:nvSpPr>
          <p:cNvPr id="6" name="TextBox 5"/>
          <p:cNvSpPr txBox="1"/>
          <p:nvPr/>
        </p:nvSpPr>
        <p:spPr>
          <a:xfrm>
            <a:off x="285720" y="5103674"/>
            <a:ext cx="7786742" cy="1754326"/>
          </a:xfrm>
          <a:prstGeom prst="rect">
            <a:avLst/>
          </a:prstGeom>
          <a:noFill/>
        </p:spPr>
        <p:txBody>
          <a:bodyPr wrap="square" rtlCol="0">
            <a:spAutoFit/>
          </a:bodyPr>
          <a:lstStyle/>
          <a:p>
            <a:r>
              <a:rPr lang="sr-Cyrl-CS" sz="3600" b="1" dirty="0" smtClean="0">
                <a:effectLst>
                  <a:outerShdw blurRad="38100" dist="38100" dir="2700000" algn="tl">
                    <a:srgbClr val="000000">
                      <a:alpha val="43137"/>
                    </a:srgbClr>
                  </a:outerShdw>
                </a:effectLst>
              </a:rPr>
              <a:t>Давид се окрете и оде, а Саул не нареди да га прате, већ се врати натраг.</a:t>
            </a:r>
            <a:endParaRPr lang="sr-Cyrl-CS" sz="3600" b="1" dirty="0">
              <a:effectLst>
                <a:outerShdw blurRad="38100" dist="38100" dir="2700000" algn="tl">
                  <a:srgbClr val="000000">
                    <a:alpha val="43137"/>
                  </a:srgbClr>
                </a:outerShdw>
              </a:effectLst>
            </a:endParaRPr>
          </a:p>
        </p:txBody>
      </p:sp>
      <p:sp>
        <p:nvSpPr>
          <p:cNvPr id="9" name="TextBox 8"/>
          <p:cNvSpPr txBox="1"/>
          <p:nvPr/>
        </p:nvSpPr>
        <p:spPr>
          <a:xfrm>
            <a:off x="1714480" y="3429000"/>
            <a:ext cx="7429520" cy="954107"/>
          </a:xfrm>
          <a:prstGeom prst="rect">
            <a:avLst/>
          </a:prstGeom>
          <a:solidFill>
            <a:schemeClr val="tx1"/>
          </a:solidFill>
        </p:spPr>
        <p:txBody>
          <a:bodyPr wrap="square" rtlCol="0">
            <a:spAutoFit/>
          </a:bodyPr>
          <a:lstStyle/>
          <a:p>
            <a:r>
              <a:rPr lang="sr-Cyrl-CS" sz="2800" b="1" dirty="0" smtClean="0">
                <a:solidFill>
                  <a:srgbClr val="7030A0"/>
                </a:solidFill>
              </a:rPr>
              <a:t>Погрешио сам!! Врати се, сине Давиде, нећу ти више никаквог зла учинити!!</a:t>
            </a:r>
            <a:endParaRPr lang="sr-Cyrl-CS" sz="28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sr-Cyrl-CS" sz="3200" b="1" cap="none" spc="0" dirty="0" smtClean="0">
                <a:ln w="50800">
                  <a:solidFill>
                    <a:srgbClr val="C00000"/>
                  </a:solidFill>
                </a:ln>
                <a:solidFill>
                  <a:srgbClr val="FF0000"/>
                </a:solidFill>
                <a:effectLst/>
              </a:rPr>
              <a:t>Филистејци скупише војску за рат против Израиљаца. Саул се уплаши шта ће бити. Питао је Господа, али он му не одговори. Иако је сам забранио врачање и гатање, он се премаскирао и отишао код једне врачаре. Али она га одмах препозна.</a:t>
            </a:r>
            <a:endParaRPr lang="en-US" sz="3200" b="1" cap="none" spc="0" dirty="0">
              <a:ln w="50800">
                <a:solidFill>
                  <a:srgbClr val="C00000"/>
                </a:solidFill>
              </a:ln>
              <a:solidFill>
                <a:srgbClr val="FF0000"/>
              </a:solidFill>
              <a:effectLst/>
            </a:endParaRPr>
          </a:p>
        </p:txBody>
      </p:sp>
      <p:pic>
        <p:nvPicPr>
          <p:cNvPr id="3" name="Picture 2" descr="DSCN0083.JPG"/>
          <p:cNvPicPr>
            <a:picLocks noChangeAspect="1"/>
          </p:cNvPicPr>
          <p:nvPr/>
        </p:nvPicPr>
        <p:blipFill>
          <a:blip r:embed="rId2" cstate="screen"/>
          <a:srcRect/>
          <a:stretch>
            <a:fillRect/>
          </a:stretch>
        </p:blipFill>
        <p:spPr>
          <a:xfrm>
            <a:off x="7000860" y="2857496"/>
            <a:ext cx="2143140" cy="1571636"/>
          </a:xfrm>
          <a:prstGeom prst="rect">
            <a:avLst/>
          </a:prstGeom>
        </p:spPr>
      </p:pic>
      <p:sp>
        <p:nvSpPr>
          <p:cNvPr id="4" name="TextBox 3"/>
          <p:cNvSpPr txBox="1"/>
          <p:nvPr/>
        </p:nvSpPr>
        <p:spPr>
          <a:xfrm>
            <a:off x="0" y="3071810"/>
            <a:ext cx="6215106" cy="1384995"/>
          </a:xfrm>
          <a:prstGeom prst="rect">
            <a:avLst/>
          </a:prstGeom>
          <a:solidFill>
            <a:schemeClr val="bg1"/>
          </a:solidFill>
        </p:spPr>
        <p:txBody>
          <a:bodyPr wrap="square" rtlCol="0">
            <a:spAutoFit/>
          </a:bodyPr>
          <a:lstStyle/>
          <a:p>
            <a:r>
              <a:rPr lang="sr-Cyrl-CS" sz="2800" b="1" dirty="0" smtClean="0">
                <a:solidFill>
                  <a:schemeClr val="accent6">
                    <a:lumMod val="50000"/>
                  </a:schemeClr>
                </a:solidFill>
              </a:rPr>
              <a:t>Хоћеш да ти гатам...Цар Саул је забранио гатање. Зашто ми онда правиш замку, да ме убијеш?!</a:t>
            </a:r>
            <a:endParaRPr lang="sr-Cyrl-CS" sz="2800" b="1" dirty="0">
              <a:solidFill>
                <a:schemeClr val="accent6">
                  <a:lumMod val="50000"/>
                </a:schemeClr>
              </a:solidFill>
            </a:endParaRPr>
          </a:p>
        </p:txBody>
      </p:sp>
      <p:pic>
        <p:nvPicPr>
          <p:cNvPr id="5" name="Picture 4" descr="DSCN0073.JPG"/>
          <p:cNvPicPr>
            <a:picLocks noChangeAspect="1"/>
          </p:cNvPicPr>
          <p:nvPr/>
        </p:nvPicPr>
        <p:blipFill>
          <a:blip r:embed="rId3" cstate="screen"/>
          <a:srcRect/>
          <a:stretch>
            <a:fillRect/>
          </a:stretch>
        </p:blipFill>
        <p:spPr>
          <a:xfrm>
            <a:off x="214282" y="4857760"/>
            <a:ext cx="1571604" cy="1683861"/>
          </a:xfrm>
          <a:prstGeom prst="rect">
            <a:avLst/>
          </a:prstGeom>
        </p:spPr>
      </p:pic>
      <p:sp>
        <p:nvSpPr>
          <p:cNvPr id="6" name="TextBox 5"/>
          <p:cNvSpPr txBox="1"/>
          <p:nvPr/>
        </p:nvSpPr>
        <p:spPr>
          <a:xfrm>
            <a:off x="1714480" y="5214950"/>
            <a:ext cx="7429520" cy="523220"/>
          </a:xfrm>
          <a:prstGeom prst="rect">
            <a:avLst/>
          </a:prstGeom>
          <a:solidFill>
            <a:schemeClr val="bg1"/>
          </a:solidFill>
        </p:spPr>
        <p:txBody>
          <a:bodyPr wrap="square" rtlCol="0">
            <a:spAutoFit/>
          </a:bodyPr>
          <a:lstStyle/>
          <a:p>
            <a:r>
              <a:rPr lang="sr-Cyrl-CS" sz="2800" b="1" dirty="0" smtClean="0">
                <a:solidFill>
                  <a:srgbClr val="7030A0"/>
                </a:solidFill>
              </a:rPr>
              <a:t>Неће ти ништа бити. Ја ти обећавам!</a:t>
            </a:r>
            <a:endParaRPr lang="sr-Cyrl-CS" sz="2800" b="1" dirty="0">
              <a:solidFill>
                <a:srgbClr val="7030A0"/>
              </a:solidFill>
            </a:endParaRPr>
          </a:p>
        </p:txBody>
      </p:sp>
      <p:sp>
        <p:nvSpPr>
          <p:cNvPr id="7" name="TextBox 6"/>
          <p:cNvSpPr txBox="1"/>
          <p:nvPr/>
        </p:nvSpPr>
        <p:spPr>
          <a:xfrm>
            <a:off x="1214414" y="4357694"/>
            <a:ext cx="6215106" cy="523220"/>
          </a:xfrm>
          <a:prstGeom prst="rect">
            <a:avLst/>
          </a:prstGeom>
          <a:solidFill>
            <a:schemeClr val="bg1"/>
          </a:solidFill>
        </p:spPr>
        <p:txBody>
          <a:bodyPr wrap="square" rtlCol="0">
            <a:spAutoFit/>
          </a:bodyPr>
          <a:lstStyle/>
          <a:p>
            <a:r>
              <a:rPr lang="sr-Cyrl-CS" sz="2800" b="1" dirty="0" smtClean="0">
                <a:solidFill>
                  <a:schemeClr val="accent6">
                    <a:lumMod val="50000"/>
                  </a:schemeClr>
                </a:solidFill>
              </a:rPr>
              <a:t>Кога да ти дозовем...?</a:t>
            </a:r>
            <a:endParaRPr lang="sr-Cyrl-CS" sz="2800" b="1" dirty="0">
              <a:solidFill>
                <a:schemeClr val="accent6">
                  <a:lumMod val="50000"/>
                </a:schemeClr>
              </a:solidFill>
            </a:endParaRPr>
          </a:p>
        </p:txBody>
      </p:sp>
      <p:sp>
        <p:nvSpPr>
          <p:cNvPr id="8" name="TextBox 7"/>
          <p:cNvSpPr txBox="1"/>
          <p:nvPr/>
        </p:nvSpPr>
        <p:spPr>
          <a:xfrm>
            <a:off x="2071670" y="5857892"/>
            <a:ext cx="6215106" cy="523220"/>
          </a:xfrm>
          <a:prstGeom prst="rect">
            <a:avLst/>
          </a:prstGeom>
          <a:solidFill>
            <a:schemeClr val="bg1"/>
          </a:solidFill>
        </p:spPr>
        <p:txBody>
          <a:bodyPr wrap="square" rtlCol="0">
            <a:spAutoFit/>
          </a:bodyPr>
          <a:lstStyle/>
          <a:p>
            <a:r>
              <a:rPr lang="sr-Cyrl-CS" sz="2800" b="1" dirty="0" smtClean="0">
                <a:solidFill>
                  <a:schemeClr val="accent5">
                    <a:lumMod val="50000"/>
                  </a:schemeClr>
                </a:solidFill>
              </a:rPr>
              <a:t>Дозови </a:t>
            </a:r>
            <a:r>
              <a:rPr lang="sr-Cyrl-CS" sz="2800" b="1" smtClean="0">
                <a:solidFill>
                  <a:schemeClr val="accent5">
                    <a:lumMod val="50000"/>
                  </a:schemeClr>
                </a:solidFill>
              </a:rPr>
              <a:t>ми Самуила</a:t>
            </a:r>
            <a:r>
              <a:rPr lang="sr-Cyrl-CS" sz="2800" b="1" dirty="0" smtClean="0">
                <a:solidFill>
                  <a:schemeClr val="accent5">
                    <a:lumMod val="50000"/>
                  </a:schemeClr>
                </a:solidFill>
              </a:rPr>
              <a:t>...</a:t>
            </a:r>
            <a:endParaRPr lang="sr-Cyrl-CS" sz="2800" b="1"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strVal val="#ppt_w*0.70"/>
                                          </p:val>
                                        </p:tav>
                                        <p:tav tm="100000">
                                          <p:val>
                                            <p:strVal val="#ppt_w"/>
                                          </p:val>
                                        </p:tav>
                                      </p:tavLst>
                                    </p:anim>
                                    <p:anim calcmode="lin" valueType="num">
                                      <p:cBhvr>
                                        <p:cTn id="39" dur="1000" fill="hold"/>
                                        <p:tgtEl>
                                          <p:spTgt spid="8"/>
                                        </p:tgtEl>
                                        <p:attrNameLst>
                                          <p:attrName>ppt_h</p:attrName>
                                        </p:attrNameLst>
                                      </p:cBhvr>
                                      <p:tavLst>
                                        <p:tav tm="0">
                                          <p:val>
                                            <p:strVal val="#ppt_h"/>
                                          </p:val>
                                        </p:tav>
                                        <p:tav tm="100000">
                                          <p:val>
                                            <p:strVal val="#ppt_h"/>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2" name="Picture 1" descr="DSCN0083.JPG"/>
          <p:cNvPicPr>
            <a:picLocks noChangeAspect="1"/>
          </p:cNvPicPr>
          <p:nvPr/>
        </p:nvPicPr>
        <p:blipFill>
          <a:blip r:embed="rId3" cstate="screen"/>
          <a:stretch>
            <a:fillRect/>
          </a:stretch>
        </p:blipFill>
        <p:spPr>
          <a:xfrm>
            <a:off x="90274" y="642918"/>
            <a:ext cx="9053726" cy="5143536"/>
          </a:xfrm>
          <a:prstGeom prst="rect">
            <a:avLst/>
          </a:prstGeom>
        </p:spPr>
      </p:pic>
      <p:pic>
        <p:nvPicPr>
          <p:cNvPr id="4" name="Omen 9.mp3">
            <a:hlinkClick r:id="" action="ppaction://media"/>
          </p:cNvPr>
          <p:cNvPicPr>
            <a:picLocks noRot="1" noChangeAspect="1"/>
          </p:cNvPicPr>
          <p:nvPr>
            <a:audioFile r:link="rId1"/>
          </p:nvPr>
        </p:nvPicPr>
        <p:blipFill>
          <a:blip r:embed="rId4"/>
          <a:stretch>
            <a:fillRect/>
          </a:stretch>
        </p:blipFill>
        <p:spPr>
          <a:xfrm>
            <a:off x="2928926" y="6215082"/>
            <a:ext cx="304800" cy="304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 y="214290"/>
            <a:ext cx="3714744" cy="1077218"/>
          </a:xfrm>
          <a:prstGeom prst="rect">
            <a:avLst/>
          </a:prstGeom>
          <a:noFill/>
        </p:spPr>
        <p:txBody>
          <a:bodyPr wrap="square" rtlCol="0">
            <a:spAutoFit/>
          </a:bodyPr>
          <a:lstStyle/>
          <a:p>
            <a:r>
              <a:rPr lang="sr-Cyrl-CS" sz="3200" b="1" dirty="0" smtClean="0"/>
              <a:t>И јави се демон у виду Самуила.</a:t>
            </a:r>
            <a:endParaRPr lang="sr-Cyrl-CS" sz="3200" b="1" dirty="0"/>
          </a:p>
        </p:txBody>
      </p:sp>
      <p:sp>
        <p:nvSpPr>
          <p:cNvPr id="3" name="TextBox 2"/>
          <p:cNvSpPr txBox="1"/>
          <p:nvPr/>
        </p:nvSpPr>
        <p:spPr>
          <a:xfrm>
            <a:off x="357158" y="1214422"/>
            <a:ext cx="2714644" cy="1815882"/>
          </a:xfrm>
          <a:prstGeom prst="rect">
            <a:avLst/>
          </a:prstGeom>
          <a:solidFill>
            <a:schemeClr val="bg1"/>
          </a:solidFill>
        </p:spPr>
        <p:txBody>
          <a:bodyPr wrap="square" rtlCol="0">
            <a:spAutoFit/>
          </a:bodyPr>
          <a:lstStyle/>
          <a:p>
            <a:r>
              <a:rPr lang="sr-Cyrl-CS" sz="2800" b="1" dirty="0" smtClean="0">
                <a:solidFill>
                  <a:srgbClr val="7030A0"/>
                </a:solidFill>
              </a:rPr>
              <a:t>Реци ми, молим те! Шта ће се десити сутра у боју!?</a:t>
            </a:r>
            <a:endParaRPr lang="sr-Cyrl-CS" sz="2800" b="1" dirty="0">
              <a:solidFill>
                <a:srgbClr val="7030A0"/>
              </a:solidFill>
            </a:endParaRPr>
          </a:p>
        </p:txBody>
      </p:sp>
      <p:sp>
        <p:nvSpPr>
          <p:cNvPr id="4" name="TextBox 3"/>
          <p:cNvSpPr txBox="1"/>
          <p:nvPr/>
        </p:nvSpPr>
        <p:spPr>
          <a:xfrm>
            <a:off x="285720" y="3143248"/>
            <a:ext cx="3000396" cy="2246769"/>
          </a:xfrm>
          <a:prstGeom prst="rect">
            <a:avLst/>
          </a:prstGeom>
          <a:solidFill>
            <a:schemeClr val="bg1"/>
          </a:solidFill>
        </p:spPr>
        <p:txBody>
          <a:bodyPr wrap="square" rtlCol="0">
            <a:spAutoFit/>
          </a:bodyPr>
          <a:lstStyle/>
          <a:p>
            <a:r>
              <a:rPr lang="sr-Cyrl-CS" sz="2800" b="1" dirty="0" smtClean="0">
                <a:solidFill>
                  <a:srgbClr val="C00000"/>
                </a:solidFill>
              </a:rPr>
              <a:t>Победиће вас...Умрећете. Ти и твоји синови сутра сте са мном.</a:t>
            </a:r>
            <a:endParaRPr lang="sr-Cyrl-CS" sz="2800" b="1" dirty="0">
              <a:solidFill>
                <a:srgbClr val="C00000"/>
              </a:solidFill>
            </a:endParaRPr>
          </a:p>
        </p:txBody>
      </p:sp>
      <p:pic>
        <p:nvPicPr>
          <p:cNvPr id="6" name="Picture 5" descr="1-Samuel-Chapter-28-Saul-and-the-Witch-of-Endor.jpg"/>
          <p:cNvPicPr>
            <a:picLocks noChangeAspect="1"/>
          </p:cNvPicPr>
          <p:nvPr/>
        </p:nvPicPr>
        <p:blipFill>
          <a:blip r:embed="rId2"/>
          <a:stretch>
            <a:fillRect/>
          </a:stretch>
        </p:blipFill>
        <p:spPr>
          <a:xfrm>
            <a:off x="3556000" y="0"/>
            <a:ext cx="558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r>
              <a:rPr lang="sr-Cyrl-CS" sz="2800" b="1" dirty="0" smtClean="0">
                <a:solidFill>
                  <a:schemeClr val="bg1"/>
                </a:solidFill>
              </a:rPr>
              <a:t>У току битке, Израиљци су губили. Филистејци су  кренули право на Саула. </a:t>
            </a:r>
            <a:endParaRPr lang="sr-Cyrl-CS" sz="2800" dirty="0"/>
          </a:p>
        </p:txBody>
      </p:sp>
      <p:pic>
        <p:nvPicPr>
          <p:cNvPr id="5" name="Picture 4" descr="PDVD_008.BMP"/>
          <p:cNvPicPr>
            <a:picLocks noChangeAspect="1"/>
          </p:cNvPicPr>
          <p:nvPr/>
        </p:nvPicPr>
        <p:blipFill>
          <a:blip r:embed="rId2"/>
          <a:srcRect/>
          <a:stretch>
            <a:fillRect/>
          </a:stretch>
        </p:blipFill>
        <p:spPr>
          <a:xfrm>
            <a:off x="0" y="1285860"/>
            <a:ext cx="9202342" cy="392909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 y="642918"/>
            <a:ext cx="3929058" cy="1815882"/>
          </a:xfrm>
          <a:prstGeom prst="rect">
            <a:avLst/>
          </a:prstGeom>
          <a:noFill/>
        </p:spPr>
        <p:txBody>
          <a:bodyPr wrap="square" rtlCol="0">
            <a:spAutoFit/>
          </a:bodyPr>
          <a:lstStyle/>
          <a:p>
            <a:r>
              <a:rPr lang="sr-Cyrl-CS" sz="2800" b="1" dirty="0" smtClean="0">
                <a:solidFill>
                  <a:schemeClr val="bg1"/>
                </a:solidFill>
              </a:rPr>
              <a:t>Кад је видео да им нема спаса, Саул  нареди своме војнику:</a:t>
            </a:r>
            <a:endParaRPr lang="sr-Cyrl-CS" sz="2800" b="1" dirty="0">
              <a:solidFill>
                <a:schemeClr val="bg1"/>
              </a:solidFill>
            </a:endParaRPr>
          </a:p>
        </p:txBody>
      </p:sp>
      <p:sp>
        <p:nvSpPr>
          <p:cNvPr id="3" name="TextBox 2"/>
          <p:cNvSpPr txBox="1"/>
          <p:nvPr/>
        </p:nvSpPr>
        <p:spPr>
          <a:xfrm>
            <a:off x="0" y="4286256"/>
            <a:ext cx="3214678" cy="2246769"/>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r>
              <a:rPr lang="sr-Cyrl-CS" sz="2800" b="1" dirty="0" smtClean="0">
                <a:solidFill>
                  <a:srgbClr val="7030A0"/>
                </a:solidFill>
              </a:rPr>
              <a:t>Брзо! Извади мач, убиј ме! Да ме не ухвате неверници и не понизе ме!</a:t>
            </a:r>
            <a:endParaRPr lang="sr-Cyrl-CS" sz="2800" b="1" dirty="0">
              <a:solidFill>
                <a:srgbClr val="7030A0"/>
              </a:solidFill>
            </a:endParaRPr>
          </a:p>
        </p:txBody>
      </p:sp>
      <p:pic>
        <p:nvPicPr>
          <p:cNvPr id="6" name="Picture 5" descr="Elie_Marcuse_saul.jpg"/>
          <p:cNvPicPr>
            <a:picLocks noChangeAspect="1"/>
          </p:cNvPicPr>
          <p:nvPr/>
        </p:nvPicPr>
        <p:blipFill>
          <a:blip r:embed="rId2" cstate="screen"/>
          <a:stretch>
            <a:fillRect/>
          </a:stretch>
        </p:blipFill>
        <p:spPr>
          <a:xfrm>
            <a:off x="4092085" y="0"/>
            <a:ext cx="505191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P1112_52.jpg"/>
          <p:cNvPicPr>
            <a:picLocks noChangeAspect="1"/>
          </p:cNvPicPr>
          <p:nvPr/>
        </p:nvPicPr>
        <p:blipFill>
          <a:blip r:embed="rId2"/>
          <a:stretch>
            <a:fillRect/>
          </a:stretch>
        </p:blipFill>
        <p:spPr>
          <a:xfrm>
            <a:off x="0" y="500042"/>
            <a:ext cx="8916170" cy="5643601"/>
          </a:xfrm>
          <a:prstGeom prst="rect">
            <a:avLst/>
          </a:prstGeom>
        </p:spPr>
      </p:pic>
      <p:sp>
        <p:nvSpPr>
          <p:cNvPr id="2" name="Rectangle 1"/>
          <p:cNvSpPr/>
          <p:nvPr/>
        </p:nvSpPr>
        <p:spPr>
          <a:xfrm>
            <a:off x="2571720" y="0"/>
            <a:ext cx="6572280" cy="2062103"/>
          </a:xfrm>
          <a:prstGeom prst="rect">
            <a:avLst/>
          </a:prstGeom>
        </p:spPr>
        <p:txBody>
          <a:bodyPr wrap="square">
            <a:spAutoFit/>
          </a:bodyPr>
          <a:lstStyle/>
          <a:p>
            <a:r>
              <a:rPr lang="sr-Cyrl-CS" sz="3200" b="1" dirty="0" smtClean="0"/>
              <a:t>Војник је то одбио. Тада се Саул сам баци на свој мач, а војник успе да побегне и пренесе вест народу.</a:t>
            </a:r>
            <a:endParaRPr lang="sr-Cyrl-C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KingDavid_web_sm.jpg"/>
          <p:cNvPicPr>
            <a:picLocks noChangeAspect="1"/>
          </p:cNvPicPr>
          <p:nvPr/>
        </p:nvPicPr>
        <p:blipFill>
          <a:blip r:embed="rId3"/>
          <a:srcRect/>
          <a:stretch>
            <a:fillRect/>
          </a:stretch>
        </p:blipFill>
        <p:spPr>
          <a:xfrm>
            <a:off x="0" y="0"/>
            <a:ext cx="4857752" cy="6858000"/>
          </a:xfrm>
          <a:prstGeom prst="rect">
            <a:avLst/>
          </a:prstGeom>
        </p:spPr>
      </p:pic>
      <p:sp>
        <p:nvSpPr>
          <p:cNvPr id="3" name="TextBox 2"/>
          <p:cNvSpPr txBox="1"/>
          <p:nvPr/>
        </p:nvSpPr>
        <p:spPr>
          <a:xfrm>
            <a:off x="4857752" y="0"/>
            <a:ext cx="3714776" cy="4031873"/>
          </a:xfrm>
          <a:prstGeom prst="rect">
            <a:avLst/>
          </a:prstGeom>
          <a:noFill/>
        </p:spPr>
        <p:txBody>
          <a:bodyPr wrap="square" rtlCol="0">
            <a:spAutoFit/>
          </a:bodyPr>
          <a:lstStyle/>
          <a:p>
            <a:r>
              <a:rPr lang="sr-Cyrl-CS" sz="3200" b="1" dirty="0" smtClean="0">
                <a:solidFill>
                  <a:schemeClr val="bg1"/>
                </a:solidFill>
              </a:rPr>
              <a:t>Након добијене вести, Давид се растужио, плакао и написао песме у част Саула и Јонатана, који су му пуно значили.</a:t>
            </a:r>
            <a:endParaRPr lang="sr-Cyrl-CS" sz="3200" b="1" dirty="0">
              <a:solidFill>
                <a:schemeClr val="bg1"/>
              </a:solidFill>
            </a:endParaRPr>
          </a:p>
        </p:txBody>
      </p:sp>
      <p:sp>
        <p:nvSpPr>
          <p:cNvPr id="4" name="TextBox 3"/>
          <p:cNvSpPr txBox="1"/>
          <p:nvPr/>
        </p:nvSpPr>
        <p:spPr>
          <a:xfrm>
            <a:off x="5429224" y="3811012"/>
            <a:ext cx="3714776" cy="3046988"/>
          </a:xfrm>
          <a:prstGeom prst="rect">
            <a:avLst/>
          </a:prstGeom>
          <a:noFill/>
        </p:spPr>
        <p:txBody>
          <a:bodyPr wrap="square" rtlCol="0">
            <a:spAutoFit/>
          </a:bodyPr>
          <a:lstStyle/>
          <a:p>
            <a:r>
              <a:rPr lang="sr-Cyrl-CS" sz="3200" b="1" dirty="0" smtClean="0">
                <a:solidFill>
                  <a:schemeClr val="bg1"/>
                </a:solidFill>
              </a:rPr>
              <a:t>Али није смео дуго да тугује. Народ је решио да Давид буде нови цар. Требао је да води народ.</a:t>
            </a:r>
            <a:endParaRPr lang="sr-Cyrl-C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david-playing-the-harp-4-GoodSalt-stdas0448.jpg"/>
          <p:cNvPicPr>
            <a:picLocks noChangeAspect="1"/>
          </p:cNvPicPr>
          <p:nvPr/>
        </p:nvPicPr>
        <p:blipFill>
          <a:blip r:embed="rId2"/>
          <a:stretch>
            <a:fillRect/>
          </a:stretch>
        </p:blipFill>
        <p:spPr>
          <a:xfrm>
            <a:off x="-571536" y="0"/>
            <a:ext cx="5715001" cy="6858000"/>
          </a:xfrm>
          <a:prstGeom prst="rect">
            <a:avLst/>
          </a:prstGeom>
        </p:spPr>
      </p:pic>
      <p:sp>
        <p:nvSpPr>
          <p:cNvPr id="5" name="Content Placeholder 4"/>
          <p:cNvSpPr>
            <a:spLocks noGrp="1"/>
          </p:cNvSpPr>
          <p:nvPr>
            <p:ph idx="1"/>
          </p:nvPr>
        </p:nvSpPr>
        <p:spPr>
          <a:xfrm>
            <a:off x="4071934" y="0"/>
            <a:ext cx="5072066" cy="6858000"/>
          </a:xfrm>
          <a:gradFill>
            <a:gsLst>
              <a:gs pos="0">
                <a:srgbClr val="5E9EFF"/>
              </a:gs>
              <a:gs pos="39999">
                <a:srgbClr val="85C2FF"/>
              </a:gs>
              <a:gs pos="70000">
                <a:srgbClr val="C4D6EB"/>
              </a:gs>
              <a:gs pos="100000">
                <a:srgbClr val="FFEBFA"/>
              </a:gs>
            </a:gsLst>
            <a:lin ang="5400000" scaled="0"/>
          </a:gradFill>
        </p:spPr>
        <p:txBody>
          <a:bodyPr>
            <a:normAutofit/>
          </a:bodyPr>
          <a:lstStyle/>
          <a:p>
            <a:pPr>
              <a:buNone/>
            </a:pPr>
            <a:r>
              <a:rPr lang="ru-RU" dirty="0" smtClean="0">
                <a:solidFill>
                  <a:schemeClr val="bg1"/>
                </a:solidFill>
              </a:rPr>
              <a:t>И кад дође и виде Елијава, снажног и крупног, па Саул  рече: </a:t>
            </a:r>
            <a:r>
              <a:rPr lang="ru-RU" dirty="0" smtClean="0">
                <a:solidFill>
                  <a:srgbClr val="C00000"/>
                </a:solidFill>
              </a:rPr>
              <a:t>Сигурно је пред Господом помазаник Његов.</a:t>
            </a:r>
            <a:r>
              <a:rPr lang="ru-RU" dirty="0" smtClean="0"/>
              <a:t/>
            </a:r>
            <a:br>
              <a:rPr lang="ru-RU" dirty="0" smtClean="0"/>
            </a:br>
            <a:endParaRPr lang="ru-RU" dirty="0" smtClean="0">
              <a:solidFill>
                <a:schemeClr val="bg1"/>
              </a:solidFill>
            </a:endParaRPr>
          </a:p>
          <a:p>
            <a:pPr>
              <a:buNone/>
            </a:pPr>
            <a:r>
              <a:rPr lang="ru-RU" dirty="0" smtClean="0">
                <a:solidFill>
                  <a:schemeClr val="bg1"/>
                </a:solidFill>
              </a:rPr>
              <a:t> Али Господ рече Самуилу: </a:t>
            </a:r>
            <a:r>
              <a:rPr lang="ru-RU" b="1" dirty="0" smtClean="0">
                <a:solidFill>
                  <a:schemeClr val="accent6">
                    <a:lumMod val="50000"/>
                  </a:schemeClr>
                </a:solidFill>
                <a:effectLst>
                  <a:glow rad="228600">
                    <a:schemeClr val="accent6">
                      <a:satMod val="175000"/>
                      <a:alpha val="40000"/>
                    </a:schemeClr>
                  </a:glow>
                </a:effectLst>
              </a:rPr>
              <a:t>Не гледај на лице његово ни на висину раста његовог, јер сам га одбацио; јер не гледам на шта човек гледа: Човек гледа шта је на очима, а Господ гледа на срце.</a:t>
            </a:r>
          </a:p>
          <a:p>
            <a:endParaRPr lang="sr-Cyrl-CS" dirty="0"/>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David_web_sm.jpg"/>
          <p:cNvPicPr>
            <a:picLocks noChangeAspect="1"/>
          </p:cNvPicPr>
          <p:nvPr/>
        </p:nvPicPr>
        <p:blipFill>
          <a:blip r:embed="rId2"/>
          <a:stretch>
            <a:fillRect/>
          </a:stretch>
        </p:blipFill>
        <p:spPr>
          <a:xfrm>
            <a:off x="0" y="500042"/>
            <a:ext cx="9151443" cy="5500702"/>
          </a:xfrm>
          <a:prstGeom prst="rect">
            <a:avLst/>
          </a:prstGeom>
        </p:spPr>
      </p:pic>
      <p:pic>
        <p:nvPicPr>
          <p:cNvPr id="6" name="Picture 5" descr="KingDavid_web_sm.jpg"/>
          <p:cNvPicPr>
            <a:picLocks noChangeAspect="1"/>
          </p:cNvPicPr>
          <p:nvPr/>
        </p:nvPicPr>
        <p:blipFill>
          <a:blip r:embed="rId3"/>
          <a:srcRect/>
          <a:stretch>
            <a:fillRect/>
          </a:stretch>
        </p:blipFill>
        <p:spPr>
          <a:xfrm>
            <a:off x="3428992" y="2357430"/>
            <a:ext cx="5374785" cy="1847864"/>
          </a:xfrm>
          <a:prstGeom prst="rect">
            <a:avLst/>
          </a:prstGeom>
        </p:spPr>
      </p:pic>
      <p:sp>
        <p:nvSpPr>
          <p:cNvPr id="2" name="Title 1"/>
          <p:cNvSpPr>
            <a:spLocks noGrp="1"/>
          </p:cNvSpPr>
          <p:nvPr>
            <p:ph type="ctrTitle"/>
          </p:nvPr>
        </p:nvSpPr>
        <p:spPr>
          <a:xfrm>
            <a:off x="3643306" y="2357430"/>
            <a:ext cx="4762504" cy="986064"/>
          </a:xfrm>
        </p:spPr>
        <p:txBody>
          <a:bodyPr>
            <a:normAutofit fontScale="90000"/>
          </a:bodyPr>
          <a:lstStyle/>
          <a:p>
            <a:r>
              <a:rPr lang="sr-Cyrl-CS" sz="6000" b="1" dirty="0" smtClean="0">
                <a:solidFill>
                  <a:schemeClr val="bg1"/>
                </a:solidFill>
              </a:rPr>
              <a:t>Цар  </a:t>
            </a:r>
            <a:endParaRPr lang="sr-Cyrl-CS" sz="6000" b="1" dirty="0">
              <a:solidFill>
                <a:schemeClr val="bg1"/>
              </a:solidFill>
            </a:endParaRPr>
          </a:p>
        </p:txBody>
      </p:sp>
      <p:sp>
        <p:nvSpPr>
          <p:cNvPr id="7" name="Title 1"/>
          <p:cNvSpPr txBox="1">
            <a:spLocks/>
          </p:cNvSpPr>
          <p:nvPr/>
        </p:nvSpPr>
        <p:spPr>
          <a:xfrm>
            <a:off x="3643306" y="3214686"/>
            <a:ext cx="4762504" cy="98606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r-Cyrl-CS" sz="8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ДАВИД</a:t>
            </a:r>
            <a:r>
              <a:rPr kumimoji="0" lang="sr-Cyrl-CS" sz="6000" b="1"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rPr>
              <a:t>  </a:t>
            </a:r>
            <a:endParaRPr kumimoji="0" lang="sr-Cyrl-CS" sz="6000" b="1"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mj-lt"/>
              <a:ea typeface="+mj-ea"/>
              <a:cs typeface="+mj-cs"/>
            </a:endParaRPr>
          </a:p>
        </p:txBody>
      </p:sp>
      <p:pic>
        <p:nvPicPr>
          <p:cNvPr id="8" name="Picture 7" descr="KingDavid_web_sm.jpg"/>
          <p:cNvPicPr>
            <a:picLocks noChangeAspect="1"/>
          </p:cNvPicPr>
          <p:nvPr/>
        </p:nvPicPr>
        <p:blipFill>
          <a:blip r:embed="rId4"/>
          <a:srcRect/>
          <a:stretch>
            <a:fillRect/>
          </a:stretch>
        </p:blipFill>
        <p:spPr>
          <a:xfrm>
            <a:off x="3286116" y="4143380"/>
            <a:ext cx="5231909" cy="1490674"/>
          </a:xfrm>
          <a:prstGeom prst="rect">
            <a:avLst/>
          </a:prstGeom>
        </p:spPr>
      </p:pic>
      <p:sp>
        <p:nvSpPr>
          <p:cNvPr id="3" name="Subtitle 2"/>
          <p:cNvSpPr>
            <a:spLocks noGrp="1"/>
          </p:cNvSpPr>
          <p:nvPr>
            <p:ph type="subTitle" idx="1"/>
          </p:nvPr>
        </p:nvSpPr>
        <p:spPr>
          <a:xfrm>
            <a:off x="2571736" y="4214818"/>
            <a:ext cx="6572264" cy="1143000"/>
          </a:xfrm>
        </p:spPr>
        <p:txBody>
          <a:bodyPr>
            <a:normAutofit lnSpcReduction="10000"/>
          </a:bodyPr>
          <a:lstStyle/>
          <a:p>
            <a:r>
              <a:rPr lang="sr-Cyrl-CS" dirty="0" smtClean="0">
                <a:solidFill>
                  <a:schemeClr val="bg1"/>
                </a:solidFill>
                <a:effectLst>
                  <a:outerShdw blurRad="38100" dist="38100" dir="2700000" algn="tl">
                    <a:srgbClr val="000000">
                      <a:alpha val="43137"/>
                    </a:srgbClr>
                  </a:outerShdw>
                </a:effectLst>
              </a:rPr>
              <a:t>ТРЕЋИ ДЕО: </a:t>
            </a:r>
          </a:p>
          <a:p>
            <a:r>
              <a:rPr lang="sr-Cyrl-CS" sz="3200" b="1" dirty="0" smtClean="0">
                <a:solidFill>
                  <a:schemeClr val="bg1"/>
                </a:solidFill>
                <a:effectLst>
                  <a:outerShdw blurRad="38100" dist="38100" dir="2700000" algn="tl">
                    <a:srgbClr val="000000">
                      <a:alpha val="43137"/>
                    </a:srgbClr>
                  </a:outerShdw>
                </a:effectLst>
              </a:rPr>
              <a:t>ДАВИД – ЦАР И ПЕСНИК</a:t>
            </a:r>
            <a:endParaRPr lang="sr-Cyrl-CS" sz="32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1785918" y="5657671"/>
            <a:ext cx="4364015" cy="1200329"/>
          </a:xfrm>
          <a:prstGeom prst="rect">
            <a:avLst/>
          </a:prstGeom>
          <a:noFill/>
        </p:spPr>
        <p:txBody>
          <a:bodyPr wrap="none" lIns="91440" tIns="45720" rIns="91440" bIns="45720">
            <a:spAutoFit/>
          </a:bodyPr>
          <a:lstStyle/>
          <a:p>
            <a:pPr algn="ctr"/>
            <a:r>
              <a:rPr lang="sr-Cyrl-CS" sz="2400" b="1"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Марко Радаковић, вероучитељ</a:t>
            </a:r>
          </a:p>
          <a:p>
            <a:pPr algn="ctr"/>
            <a:r>
              <a:rPr lang="sr-Cyrl-CS" sz="2400" b="1" cap="none" spc="0"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Бачки Грачац</a:t>
            </a:r>
          </a:p>
          <a:p>
            <a:pPr algn="ctr"/>
            <a:r>
              <a:rPr lang="sr-Cyrl-CS" sz="2400" b="1" dirty="0" smtClean="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rPr>
              <a:t>Март 2013. л. Г.</a:t>
            </a:r>
            <a:endParaRPr lang="en-US" sz="2400" b="1" cap="none" spc="0" dirty="0">
              <a:ln w="12700">
                <a:solidFill>
                  <a:schemeClr val="tx2">
                    <a:satMod val="155000"/>
                  </a:schemeClr>
                </a:solidFill>
                <a:prstDash val="solid"/>
              </a:ln>
              <a:solidFill>
                <a:schemeClr val="bg1"/>
              </a:solidFill>
              <a:effectLst>
                <a:glow rad="228600">
                  <a:schemeClr val="accent5">
                    <a:satMod val="175000"/>
                    <a:alpha val="40000"/>
                  </a:schemeClr>
                </a:glow>
                <a:outerShdw blurRad="41275" dist="20320" dir="18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5" name="Picture 4" descr="Elie_Marcuse_saul.jpg"/>
          <p:cNvPicPr>
            <a:picLocks noChangeAspect="1"/>
          </p:cNvPicPr>
          <p:nvPr/>
        </p:nvPicPr>
        <p:blipFill>
          <a:blip r:embed="rId2" cstate="screen"/>
          <a:stretch>
            <a:fillRect/>
          </a:stretch>
        </p:blipFill>
        <p:spPr>
          <a:xfrm>
            <a:off x="4092085" y="0"/>
            <a:ext cx="5051915" cy="6858000"/>
          </a:xfrm>
          <a:prstGeom prst="rect">
            <a:avLst/>
          </a:prstGeom>
        </p:spPr>
      </p:pic>
      <p:sp>
        <p:nvSpPr>
          <p:cNvPr id="3" name="TextBox 2"/>
          <p:cNvSpPr txBox="1"/>
          <p:nvPr/>
        </p:nvSpPr>
        <p:spPr>
          <a:xfrm>
            <a:off x="0" y="0"/>
            <a:ext cx="3929058" cy="1631216"/>
          </a:xfrm>
          <a:prstGeom prst="rect">
            <a:avLst/>
          </a:prstGeom>
          <a:solidFill>
            <a:schemeClr val="tx1"/>
          </a:solidFill>
        </p:spPr>
        <p:txBody>
          <a:bodyPr wrap="square" rtlCol="0">
            <a:spAutoFit/>
          </a:bodyPr>
          <a:lstStyle/>
          <a:p>
            <a:r>
              <a:rPr lang="ru-RU" sz="2000" b="1" dirty="0" smtClean="0">
                <a:solidFill>
                  <a:schemeClr val="bg1"/>
                </a:solidFill>
              </a:rPr>
              <a:t>Саул је погинуо покушавајући да одбрани земљу од Филистејаца и са њим много војника, укључујући и његовог сина, Јонатана.</a:t>
            </a:r>
          </a:p>
        </p:txBody>
      </p:sp>
      <p:sp>
        <p:nvSpPr>
          <p:cNvPr id="4" name="Rectangle 3"/>
          <p:cNvSpPr/>
          <p:nvPr/>
        </p:nvSpPr>
        <p:spPr>
          <a:xfrm>
            <a:off x="357158" y="2714620"/>
            <a:ext cx="3357554" cy="3785652"/>
          </a:xfrm>
          <a:prstGeom prst="rect">
            <a:avLst/>
          </a:prstGeom>
          <a:solidFill>
            <a:schemeClr val="tx1">
              <a:alpha val="52000"/>
            </a:schemeClr>
          </a:solidFill>
        </p:spPr>
        <p:txBody>
          <a:bodyPr wrap="square">
            <a:spAutoFit/>
          </a:bodyPr>
          <a:lstStyle/>
          <a:p>
            <a:r>
              <a:rPr lang="ru-RU" sz="2400" b="1" dirty="0" smtClean="0">
                <a:solidFill>
                  <a:schemeClr val="bg1"/>
                </a:solidFill>
              </a:rPr>
              <a:t>На место охолог и љубоморног Саула народ је поставио за цара Давида, пастира који је постао војсковођа. Он је био простодушан, Господ је био с њим и народ га је волео.</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0" y="0"/>
            <a:ext cx="5500694" cy="2308324"/>
          </a:xfrm>
          <a:prstGeom prst="rect">
            <a:avLst/>
          </a:prstGeom>
          <a:solidFill>
            <a:schemeClr val="tx1">
              <a:lumMod val="85000"/>
            </a:schemeClr>
          </a:solidFill>
        </p:spPr>
        <p:txBody>
          <a:bodyPr wrap="square">
            <a:spAutoFit/>
          </a:bodyPr>
          <a:lstStyle/>
          <a:p>
            <a:r>
              <a:rPr lang="sr-Cyrl-CS" sz="2400" b="1" dirty="0" smtClean="0">
                <a:solidFill>
                  <a:srgbClr val="C00000"/>
                </a:solidFill>
              </a:rPr>
              <a:t>Давид је имао тридесет година када је постао цар Израиља. Прво се побринуо да Јонатановим синовима</a:t>
            </a:r>
            <a:r>
              <a:rPr lang="sr-Latn-CS" sz="2400" b="1" dirty="0" smtClean="0">
                <a:solidFill>
                  <a:srgbClr val="C00000"/>
                </a:solidFill>
              </a:rPr>
              <a:t> </a:t>
            </a:r>
            <a:r>
              <a:rPr lang="sr-Cyrl-CS" sz="2400" b="1" dirty="0" smtClean="0">
                <a:solidFill>
                  <a:srgbClr val="C00000"/>
                </a:solidFill>
              </a:rPr>
              <a:t>не фали ништа док буду одрастали. А потом је освојио Јерусалим. </a:t>
            </a:r>
            <a:endParaRPr lang="sr-Cyrl-CS" sz="2400" b="1" dirty="0">
              <a:solidFill>
                <a:srgbClr val="C00000"/>
              </a:solidFill>
            </a:endParaRPr>
          </a:p>
        </p:txBody>
      </p:sp>
      <p:sp>
        <p:nvSpPr>
          <p:cNvPr id="3" name="Rectangle 2"/>
          <p:cNvSpPr/>
          <p:nvPr/>
        </p:nvSpPr>
        <p:spPr>
          <a:xfrm>
            <a:off x="642910" y="5500702"/>
            <a:ext cx="8501090" cy="1200329"/>
          </a:xfrm>
          <a:prstGeom prst="rect">
            <a:avLst/>
          </a:prstGeom>
        </p:spPr>
        <p:txBody>
          <a:bodyPr wrap="square">
            <a:spAutoFit/>
          </a:bodyPr>
          <a:lstStyle/>
          <a:p>
            <a:r>
              <a:rPr lang="sr-Cyrl-CS" sz="2400" b="1" dirty="0" smtClean="0">
                <a:solidFill>
                  <a:srgbClr val="C00000"/>
                </a:solidFill>
              </a:rPr>
              <a:t>Давидова жена Михала, због свега што се издогађало, временом се удаљи од Давида и реши да напусти дворац.</a:t>
            </a:r>
            <a:endParaRPr lang="sr-Cyrl-CS" sz="24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PDVD_009.BMP"/>
          <p:cNvPicPr>
            <a:picLocks noChangeAspect="1"/>
          </p:cNvPicPr>
          <p:nvPr/>
        </p:nvPicPr>
        <p:blipFill>
          <a:blip r:embed="rId2"/>
          <a:srcRect/>
          <a:stretch>
            <a:fillRect/>
          </a:stretch>
        </p:blipFill>
        <p:spPr>
          <a:xfrm>
            <a:off x="0" y="-1"/>
            <a:ext cx="9144000" cy="4136571"/>
          </a:xfrm>
          <a:prstGeom prst="rect">
            <a:avLst/>
          </a:prstGeom>
        </p:spPr>
      </p:pic>
      <p:sp>
        <p:nvSpPr>
          <p:cNvPr id="2" name="TextBox 1"/>
          <p:cNvSpPr txBox="1"/>
          <p:nvPr/>
        </p:nvSpPr>
        <p:spPr>
          <a:xfrm>
            <a:off x="0" y="3749457"/>
            <a:ext cx="9144000" cy="3108543"/>
          </a:xfrm>
          <a:prstGeom prst="rect">
            <a:avLst/>
          </a:prstGeom>
          <a:solidFill>
            <a:schemeClr val="tx1"/>
          </a:solidFill>
        </p:spPr>
        <p:txBody>
          <a:bodyPr wrap="square" rtlCol="0">
            <a:spAutoFit/>
          </a:bodyPr>
          <a:lstStyle/>
          <a:p>
            <a:pPr lvl="0"/>
            <a:r>
              <a:rPr lang="sr-Cyrl-CS" sz="2800" b="1" dirty="0" smtClean="0">
                <a:solidFill>
                  <a:schemeClr val="bg1"/>
                </a:solidFill>
                <a:latin typeface="Arial" pitchFamily="34" charset="0"/>
                <a:cs typeface="Arial" pitchFamily="34" charset="0"/>
              </a:rPr>
              <a:t>Године су пролазиле</a:t>
            </a:r>
            <a:r>
              <a:rPr lang="sr-Latn-CS" sz="2800" b="1" dirty="0" smtClean="0">
                <a:solidFill>
                  <a:schemeClr val="bg1"/>
                </a:solidFill>
                <a:latin typeface="Arial" pitchFamily="34" charset="0"/>
                <a:cs typeface="Arial" pitchFamily="34" charset="0"/>
              </a:rPr>
              <a:t>.</a:t>
            </a:r>
            <a:r>
              <a:rPr lang="sr-Cyrl-CS" sz="2800" b="1" dirty="0" smtClean="0">
                <a:solidFill>
                  <a:schemeClr val="bg1"/>
                </a:solidFill>
                <a:latin typeface="Arial" pitchFamily="34" charset="0"/>
                <a:cs typeface="Arial" pitchFamily="34" charset="0"/>
              </a:rPr>
              <a:t> Јеврејско царство се успешно бранило од непријатеља. Господ му је давао победе. Давид је за своју десну руку одредио Јоава, строгог војсковођу. Једном приликом Јоав је са војском бо на ратишту, а Давид је остао у Јерусалиму.</a:t>
            </a:r>
            <a:endParaRPr lang="sr-Latn-CS" sz="2800" b="1" dirty="0" smtClean="0">
              <a:solidFill>
                <a:schemeClr val="bg1"/>
              </a:solidFill>
              <a:latin typeface="Arial" pitchFamily="34" charset="0"/>
              <a:cs typeface="Arial" pitchFamily="34" charset="0"/>
            </a:endParaRPr>
          </a:p>
          <a:p>
            <a:endParaRPr lang="sr-Cyrl-CS" sz="2800" b="1" dirty="0">
              <a:solidFill>
                <a:schemeClr val="bg1"/>
              </a:solidFill>
            </a:endParaRPr>
          </a:p>
        </p:txBody>
      </p:sp>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0" y="214290"/>
            <a:ext cx="8786842" cy="830997"/>
          </a:xfrm>
          <a:prstGeom prst="rect">
            <a:avLst/>
          </a:prstGeom>
        </p:spPr>
        <p:txBody>
          <a:bodyPr wrap="square">
            <a:spAutoFit/>
          </a:bodyPr>
          <a:lstStyle/>
          <a:p>
            <a:pPr lvl="0" eaLnBrk="0" fontAlgn="base" hangingPunct="0">
              <a:spcBef>
                <a:spcPct val="0"/>
              </a:spcBef>
              <a:spcAft>
                <a:spcPct val="0"/>
              </a:spcAft>
            </a:pPr>
            <a:r>
              <a:rPr lang="sr-Cyrl-CS" sz="2400" b="1" dirty="0" smtClean="0">
                <a:solidFill>
                  <a:schemeClr val="bg1"/>
                </a:solidFill>
                <a:latin typeface="Arial" pitchFamily="34" charset="0"/>
              </a:rPr>
              <a:t>Предвече се Давид шетао по крову царског двора и опазио је жену како се купа. Била је веома лепа. </a:t>
            </a:r>
            <a:endParaRPr lang="sr-Latn-CS" sz="2400" b="1" dirty="0" smtClean="0">
              <a:solidFill>
                <a:schemeClr val="bg1"/>
              </a:solidFill>
              <a:latin typeface="Arial" pitchFamily="34" charset="0"/>
            </a:endParaRPr>
          </a:p>
        </p:txBody>
      </p:sp>
      <p:pic>
        <p:nvPicPr>
          <p:cNvPr id="4" name="Picture 3" descr="DAVID (14).JPG"/>
          <p:cNvPicPr>
            <a:picLocks noChangeAspect="1"/>
          </p:cNvPicPr>
          <p:nvPr/>
        </p:nvPicPr>
        <p:blipFill>
          <a:blip r:embed="rId2" cstate="screen"/>
          <a:stretch>
            <a:fillRect/>
          </a:stretch>
        </p:blipFill>
        <p:spPr>
          <a:xfrm>
            <a:off x="0" y="2000240"/>
            <a:ext cx="9253088" cy="461525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PDVD_010.BMP"/>
          <p:cNvPicPr>
            <a:picLocks noChangeAspect="1"/>
          </p:cNvPicPr>
          <p:nvPr/>
        </p:nvPicPr>
        <p:blipFill>
          <a:blip r:embed="rId3"/>
          <a:stretch>
            <a:fillRect/>
          </a:stretch>
        </p:blipFill>
        <p:spPr>
          <a:xfrm>
            <a:off x="-1" y="0"/>
            <a:ext cx="9143999" cy="6858000"/>
          </a:xfrm>
          <a:prstGeom prst="rect">
            <a:avLst/>
          </a:prstGeom>
        </p:spPr>
      </p:pic>
      <p:sp>
        <p:nvSpPr>
          <p:cNvPr id="5" name="Rectangle 4"/>
          <p:cNvSpPr/>
          <p:nvPr/>
        </p:nvSpPr>
        <p:spPr>
          <a:xfrm>
            <a:off x="0" y="0"/>
            <a:ext cx="8929718" cy="523220"/>
          </a:xfrm>
          <a:prstGeom prst="rect">
            <a:avLst/>
          </a:prstGeom>
        </p:spPr>
        <p:txBody>
          <a:bodyPr wrap="square">
            <a:spAutoFit/>
          </a:bodyPr>
          <a:lstStyle/>
          <a:p>
            <a:r>
              <a:rPr lang="sr-Cyrl-CS" sz="2800" b="1" dirty="0" smtClean="0"/>
              <a:t>Давид касније упита слуге ко је та жена.</a:t>
            </a:r>
            <a:endParaRPr lang="sr-Cyrl-CS" sz="2800" b="1" dirty="0"/>
          </a:p>
        </p:txBody>
      </p:sp>
      <p:sp>
        <p:nvSpPr>
          <p:cNvPr id="6" name="TextBox 5"/>
          <p:cNvSpPr txBox="1"/>
          <p:nvPr/>
        </p:nvSpPr>
        <p:spPr>
          <a:xfrm>
            <a:off x="285720" y="4786322"/>
            <a:ext cx="4572032" cy="1815882"/>
          </a:xfrm>
          <a:prstGeom prst="rect">
            <a:avLst/>
          </a:prstGeom>
          <a:solidFill>
            <a:schemeClr val="tx1"/>
          </a:solidFill>
        </p:spPr>
        <p:txBody>
          <a:bodyPr wrap="square" rtlCol="0">
            <a:spAutoFit/>
          </a:bodyPr>
          <a:lstStyle/>
          <a:p>
            <a:r>
              <a:rPr lang="sr-Cyrl-CS" sz="2800" b="1" dirty="0" smtClean="0">
                <a:solidFill>
                  <a:schemeClr val="tx2">
                    <a:lumMod val="10000"/>
                  </a:schemeClr>
                </a:solidFill>
              </a:rPr>
              <a:t>То је Витсавеја, жена Урије Хетејина, господару. Он је са осталима</a:t>
            </a:r>
            <a:r>
              <a:rPr lang="sr-Latn-CS" sz="2800" b="1" dirty="0" smtClean="0">
                <a:solidFill>
                  <a:schemeClr val="tx2">
                    <a:lumMod val="10000"/>
                  </a:schemeClr>
                </a:solidFill>
              </a:rPr>
              <a:t> </a:t>
            </a:r>
            <a:r>
              <a:rPr lang="sr-Cyrl-CS" sz="2800" b="1" dirty="0" smtClean="0">
                <a:solidFill>
                  <a:schemeClr val="tx2">
                    <a:lumMod val="10000"/>
                  </a:schemeClr>
                </a:solidFill>
              </a:rPr>
              <a:t>на ратишту.</a:t>
            </a:r>
            <a:endParaRPr lang="sr-Cyrl-CS" sz="2800" b="1" dirty="0">
              <a:solidFill>
                <a:schemeClr val="tx2">
                  <a:lumMod val="10000"/>
                </a:schemeClr>
              </a:solidFill>
            </a:endParaRPr>
          </a:p>
        </p:txBody>
      </p:sp>
      <p:sp>
        <p:nvSpPr>
          <p:cNvPr id="7" name="TextBox 6"/>
          <p:cNvSpPr txBox="1"/>
          <p:nvPr/>
        </p:nvSpPr>
        <p:spPr>
          <a:xfrm>
            <a:off x="5357818" y="5214950"/>
            <a:ext cx="3214710" cy="1200329"/>
          </a:xfrm>
          <a:prstGeom prst="rect">
            <a:avLst/>
          </a:prstGeom>
          <a:noFill/>
        </p:spPr>
        <p:txBody>
          <a:bodyPr wrap="square" rtlCol="0">
            <a:spAutoFit/>
          </a:bodyPr>
          <a:lstStyle/>
          <a:p>
            <a:r>
              <a:rPr lang="sr-Cyrl-CS" sz="2400" b="1" dirty="0" smtClean="0"/>
              <a:t>Давид је послао писмо војсковођи Јоаву</a:t>
            </a:r>
            <a:r>
              <a:rPr lang="sr-Latn-CS" sz="2400" b="1" dirty="0" smtClean="0"/>
              <a:t>.</a:t>
            </a:r>
            <a:endParaRPr lang="sr-Cyrl-CS" sz="2400"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N1772.JPG"/>
          <p:cNvPicPr>
            <a:picLocks noChangeAspect="1"/>
          </p:cNvPicPr>
          <p:nvPr/>
        </p:nvPicPr>
        <p:blipFill>
          <a:blip r:embed="rId2"/>
          <a:srcRect/>
          <a:stretch>
            <a:fillRect/>
          </a:stretch>
        </p:blipFill>
        <p:spPr>
          <a:xfrm>
            <a:off x="0" y="0"/>
            <a:ext cx="9144000" cy="6878384"/>
          </a:xfrm>
          <a:prstGeom prst="rect">
            <a:avLst/>
          </a:prstGeom>
        </p:spPr>
      </p:pic>
      <p:sp>
        <p:nvSpPr>
          <p:cNvPr id="4" name="TextBox 3"/>
          <p:cNvSpPr txBox="1"/>
          <p:nvPr/>
        </p:nvSpPr>
        <p:spPr>
          <a:xfrm>
            <a:off x="2071670" y="1428736"/>
            <a:ext cx="3357586" cy="3108543"/>
          </a:xfrm>
          <a:prstGeom prst="rect">
            <a:avLst/>
          </a:prstGeom>
          <a:solidFill>
            <a:schemeClr val="tx1">
              <a:lumMod val="75000"/>
            </a:schemeClr>
          </a:solidFill>
        </p:spPr>
        <p:txBody>
          <a:bodyPr wrap="square" rtlCol="0">
            <a:spAutoFit/>
          </a:bodyPr>
          <a:lstStyle/>
          <a:p>
            <a:r>
              <a:rPr lang="sr-Cyrl-CS" sz="2800" b="1" i="1" dirty="0" smtClean="0">
                <a:solidFill>
                  <a:schemeClr val="bg1"/>
                </a:solidFill>
              </a:rPr>
              <a:t>Постави Урију где буде био најжешћи бој, па се повуците иза њега, да би га погодили и убили!</a:t>
            </a:r>
            <a:endParaRPr lang="sr-Cyrl-CS" sz="2800" b="1" i="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1714488"/>
          </a:xfrm>
        </p:spPr>
        <p:txBody>
          <a:bodyPr/>
          <a:lstStyle/>
          <a:p>
            <a:pPr>
              <a:buNone/>
            </a:pPr>
            <a:r>
              <a:rPr lang="sr-Cyrl-CS" b="1" dirty="0" smtClean="0">
                <a:solidFill>
                  <a:schemeClr val="bg1"/>
                </a:solidFill>
              </a:rPr>
              <a:t>Урија је погинуо. Након што је прошло време туговања, Витсавеја се удала за Давида. Све то, међутим,није било мило Господу.</a:t>
            </a:r>
            <a:endParaRPr lang="sr-Cyrl-CS" b="1" dirty="0">
              <a:solidFill>
                <a:schemeClr val="bg1"/>
              </a:solidFill>
            </a:endParaRPr>
          </a:p>
        </p:txBody>
      </p:sp>
      <p:pic>
        <p:nvPicPr>
          <p:cNvPr id="3" name="Picture 2" descr="PDVD_011.BMP"/>
          <p:cNvPicPr>
            <a:picLocks noChangeAspect="1"/>
          </p:cNvPicPr>
          <p:nvPr/>
        </p:nvPicPr>
        <p:blipFill>
          <a:blip r:embed="rId2"/>
          <a:srcRect/>
          <a:stretch>
            <a:fillRect/>
          </a:stretch>
        </p:blipFill>
        <p:spPr>
          <a:xfrm>
            <a:off x="0" y="1643050"/>
            <a:ext cx="9202342" cy="3929090"/>
          </a:xfrm>
          <a:prstGeom prst="rect">
            <a:avLst/>
          </a:prstGeom>
        </p:spPr>
      </p:pic>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0" y="0"/>
            <a:ext cx="4286248" cy="1569660"/>
          </a:xfrm>
          <a:prstGeom prst="rect">
            <a:avLst/>
          </a:prstGeom>
        </p:spPr>
        <p:txBody>
          <a:bodyPr wrap="square">
            <a:spAutoFit/>
          </a:bodyPr>
          <a:lstStyle/>
          <a:p>
            <a:r>
              <a:rPr lang="sr-Cyrl-CS" sz="2400" b="1" dirty="0" smtClean="0"/>
              <a:t>Давида је посетио пророк Натан, да га пита, да као цар пресуди једном случају.</a:t>
            </a:r>
            <a:endParaRPr lang="sr-Cyrl-CS" sz="2400" b="1" dirty="0"/>
          </a:p>
        </p:txBody>
      </p:sp>
      <p:sp>
        <p:nvSpPr>
          <p:cNvPr id="6" name="Rectangle 5"/>
          <p:cNvSpPr/>
          <p:nvPr/>
        </p:nvSpPr>
        <p:spPr>
          <a:xfrm>
            <a:off x="285720" y="1643050"/>
            <a:ext cx="3714776" cy="4832092"/>
          </a:xfrm>
          <a:prstGeom prst="rect">
            <a:avLst/>
          </a:prstGeom>
        </p:spPr>
        <p:txBody>
          <a:bodyPr wrap="square">
            <a:spAutoFit/>
          </a:bodyPr>
          <a:lstStyle/>
          <a:p>
            <a:r>
              <a:rPr lang="sr-Cyrl-CS" sz="2800" b="1" dirty="0" smtClean="0">
                <a:solidFill>
                  <a:schemeClr val="tx2">
                    <a:lumMod val="75000"/>
                  </a:schemeClr>
                </a:solidFill>
                <a:effectLst>
                  <a:outerShdw blurRad="38100" dist="38100" dir="2700000" algn="tl">
                    <a:srgbClr val="000000">
                      <a:alpha val="43137"/>
                    </a:srgbClr>
                  </a:outerShdw>
                </a:effectLst>
              </a:rPr>
              <a:t>Један мој пријатељ  је јако сиромашан. Имао је једну овцу која је живела са његовом породицом у кући. Јела је од његовог залогаја, пила је из његове чаше, чак је и спавала на његовом крилу. </a:t>
            </a:r>
            <a:endParaRPr lang="sr-Cyrl-CS" sz="2800" dirty="0">
              <a:solidFill>
                <a:schemeClr val="tx2">
                  <a:lumMod val="75000"/>
                </a:schemeClr>
              </a:solidFill>
            </a:endParaRPr>
          </a:p>
        </p:txBody>
      </p:sp>
      <p:pic>
        <p:nvPicPr>
          <p:cNvPr id="9" name="Picture 8" descr="DSCN1865.JPG"/>
          <p:cNvPicPr>
            <a:picLocks noChangeAspect="1"/>
          </p:cNvPicPr>
          <p:nvPr/>
        </p:nvPicPr>
        <p:blipFill>
          <a:blip r:embed="rId2" cstate="screen"/>
          <a:stretch>
            <a:fillRect/>
          </a:stretch>
        </p:blipFill>
        <p:spPr>
          <a:xfrm>
            <a:off x="4000496" y="0"/>
            <a:ext cx="5143504"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DVD_012.BMP"/>
          <p:cNvPicPr>
            <a:picLocks noChangeAspect="1"/>
          </p:cNvPicPr>
          <p:nvPr/>
        </p:nvPicPr>
        <p:blipFill>
          <a:blip r:embed="rId2">
            <a:lum/>
          </a:blip>
          <a:stretch>
            <a:fillRect/>
          </a:stretch>
        </p:blipFill>
        <p:spPr>
          <a:xfrm>
            <a:off x="0" y="-1"/>
            <a:ext cx="9144000" cy="6858001"/>
          </a:xfrm>
          <a:prstGeom prst="rect">
            <a:avLst/>
          </a:prstGeom>
        </p:spPr>
      </p:pic>
      <p:sp>
        <p:nvSpPr>
          <p:cNvPr id="5" name="Rectangle 4"/>
          <p:cNvSpPr/>
          <p:nvPr/>
        </p:nvSpPr>
        <p:spPr>
          <a:xfrm>
            <a:off x="0" y="0"/>
            <a:ext cx="9144000" cy="1815882"/>
          </a:xfrm>
          <a:prstGeom prst="rect">
            <a:avLst/>
          </a:prstGeom>
        </p:spPr>
        <p:txBody>
          <a:bodyPr wrap="square">
            <a:spAutoFit/>
          </a:bodyPr>
          <a:lstStyle/>
          <a:p>
            <a:r>
              <a:rPr lang="sr-Cyrl-CS" sz="2800" b="1" dirty="0" smtClean="0">
                <a:solidFill>
                  <a:schemeClr val="tx2">
                    <a:lumMod val="75000"/>
                  </a:schemeClr>
                </a:solidFill>
                <a:effectLst>
                  <a:outerShdw blurRad="38100" dist="38100" dir="2700000" algn="tl">
                    <a:srgbClr val="000000">
                      <a:alpha val="43137"/>
                    </a:srgbClr>
                  </a:outerShdw>
                </a:effectLst>
              </a:rPr>
              <a:t>Његовом богатом комшији је дошао путник, па му би жао да закоље једну од својих хиљаду оваца, већ нареди да се отме и закоље овца оног сиромаха. Шта мислиш, царе, о овоме?</a:t>
            </a:r>
            <a:endParaRPr lang="sr-Cyrl-CS" sz="2800"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4" name="Picture 3" descr="DAVID (21).JPG"/>
          <p:cNvPicPr>
            <a:picLocks noChangeAspect="1"/>
          </p:cNvPicPr>
          <p:nvPr/>
        </p:nvPicPr>
        <p:blipFill>
          <a:blip r:embed="rId2" cstate="screen"/>
          <a:stretch>
            <a:fillRect/>
          </a:stretch>
        </p:blipFill>
        <p:spPr>
          <a:xfrm>
            <a:off x="-1071602" y="0"/>
            <a:ext cx="5572164" cy="6858000"/>
          </a:xfrm>
          <a:prstGeom prst="rect">
            <a:avLst/>
          </a:prstGeom>
        </p:spPr>
      </p:pic>
      <p:sp>
        <p:nvSpPr>
          <p:cNvPr id="5" name="Rectangle 4"/>
          <p:cNvSpPr/>
          <p:nvPr/>
        </p:nvSpPr>
        <p:spPr>
          <a:xfrm>
            <a:off x="4572000" y="0"/>
            <a:ext cx="4572000" cy="3416320"/>
          </a:xfrm>
          <a:prstGeom prst="rect">
            <a:avLst/>
          </a:prstGeom>
        </p:spPr>
        <p:txBody>
          <a:bodyPr wrap="square">
            <a:spAutoFit/>
          </a:bodyPr>
          <a:lstStyle/>
          <a:p>
            <a:r>
              <a:rPr lang="ru-RU" sz="2400" b="1" dirty="0" smtClean="0">
                <a:solidFill>
                  <a:schemeClr val="bg1"/>
                </a:solidFill>
              </a:rPr>
              <a:t>И дозва Јесеј Авинадава, и рече му да иде пред Самуила. А он рече: Ни тог није изабрао Господ. Тако прођоше седам синова његових пред Самуила; а Самуило рече Јесеју: </a:t>
            </a:r>
            <a:r>
              <a:rPr lang="ru-RU" sz="2400" b="1" dirty="0" smtClean="0">
                <a:solidFill>
                  <a:srgbClr val="FF0000"/>
                </a:solidFill>
                <a:effectLst>
                  <a:outerShdw blurRad="38100" dist="38100" dir="2700000" algn="tl">
                    <a:srgbClr val="000000">
                      <a:alpha val="43137"/>
                    </a:srgbClr>
                  </a:outerShdw>
                </a:effectLst>
              </a:rPr>
              <a:t>Није Господ изабрао тих.</a:t>
            </a:r>
            <a:r>
              <a:rPr lang="ru-RU" sz="2400" b="1" dirty="0" smtClean="0">
                <a:solidFill>
                  <a:schemeClr val="bg1"/>
                </a:solidFill>
              </a:rPr>
              <a:t> </a:t>
            </a:r>
            <a:r>
              <a:rPr lang="sr-Cyrl-CS" sz="2400" b="1" dirty="0" smtClean="0">
                <a:solidFill>
                  <a:schemeClr val="bg1"/>
                </a:solidFill>
              </a:rPr>
              <a:t>. Потом рече Самуило Јесеју:</a:t>
            </a:r>
            <a:endParaRPr lang="sr-Cyrl-CS" sz="2400" b="1" dirty="0">
              <a:solidFill>
                <a:schemeClr val="bg1"/>
              </a:solidFill>
            </a:endParaRPr>
          </a:p>
        </p:txBody>
      </p:sp>
      <p:sp>
        <p:nvSpPr>
          <p:cNvPr id="6" name="Rectangle 5"/>
          <p:cNvSpPr/>
          <p:nvPr/>
        </p:nvSpPr>
        <p:spPr>
          <a:xfrm>
            <a:off x="4714876" y="3714752"/>
            <a:ext cx="4638257" cy="523220"/>
          </a:xfrm>
          <a:prstGeom prst="rect">
            <a:avLst/>
          </a:prstGeom>
        </p:spPr>
        <p:txBody>
          <a:bodyPr wrap="none">
            <a:spAutoFit/>
          </a:bodyPr>
          <a:lstStyle/>
          <a:p>
            <a:r>
              <a:rPr lang="ru-RU" sz="2800" b="1" dirty="0" smtClean="0">
                <a:solidFill>
                  <a:srgbClr val="C00000"/>
                </a:solidFill>
              </a:rPr>
              <a:t>Јесу ли ти то сви синови? </a:t>
            </a:r>
            <a:endParaRPr lang="sr-Cyrl-CS" sz="2800" b="1" dirty="0">
              <a:solidFill>
                <a:srgbClr val="C00000"/>
              </a:solidFill>
            </a:endParaRPr>
          </a:p>
        </p:txBody>
      </p:sp>
      <p:sp>
        <p:nvSpPr>
          <p:cNvPr id="7" name="Rectangle 6"/>
          <p:cNvSpPr/>
          <p:nvPr/>
        </p:nvSpPr>
        <p:spPr>
          <a:xfrm>
            <a:off x="4530839" y="4143380"/>
            <a:ext cx="4613161" cy="954107"/>
          </a:xfrm>
          <a:prstGeom prst="rect">
            <a:avLst/>
          </a:prstGeom>
        </p:spPr>
        <p:txBody>
          <a:bodyPr wrap="square">
            <a:spAutoFit/>
          </a:bodyPr>
          <a:lstStyle/>
          <a:p>
            <a:r>
              <a:rPr lang="ru-RU" sz="2800" b="1" dirty="0" smtClean="0">
                <a:solidFill>
                  <a:schemeClr val="accent4">
                    <a:lumMod val="75000"/>
                  </a:schemeClr>
                </a:solidFill>
              </a:rPr>
              <a:t>Остао је још најмлађи; ено га, пасе овце.</a:t>
            </a:r>
            <a:endParaRPr lang="sr-Cyrl-CS" sz="2800" b="1" dirty="0">
              <a:solidFill>
                <a:schemeClr val="accent4">
                  <a:lumMod val="75000"/>
                </a:schemeClr>
              </a:solidFill>
            </a:endParaRPr>
          </a:p>
        </p:txBody>
      </p:sp>
      <p:sp>
        <p:nvSpPr>
          <p:cNvPr id="8" name="Rectangle 7"/>
          <p:cNvSpPr/>
          <p:nvPr/>
        </p:nvSpPr>
        <p:spPr>
          <a:xfrm>
            <a:off x="4572000" y="5286388"/>
            <a:ext cx="4572000" cy="1200329"/>
          </a:xfrm>
          <a:prstGeom prst="rect">
            <a:avLst/>
          </a:prstGeom>
        </p:spPr>
        <p:txBody>
          <a:bodyPr>
            <a:spAutoFit/>
          </a:bodyPr>
          <a:lstStyle/>
          <a:p>
            <a:r>
              <a:rPr lang="ru-RU" sz="2400" b="1" dirty="0" smtClean="0">
                <a:solidFill>
                  <a:srgbClr val="C00000"/>
                </a:solidFill>
              </a:rPr>
              <a:t>Пошљи, те га доведи, јер нећемо седати за сто докле он не дође.</a:t>
            </a:r>
            <a:endParaRPr lang="sr-Cyrl-CS" sz="24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VD_014.BMP"/>
          <p:cNvPicPr>
            <a:picLocks noChangeAspect="1"/>
          </p:cNvPicPr>
          <p:nvPr/>
        </p:nvPicPr>
        <p:blipFill>
          <a:blip r:embed="rId2"/>
          <a:stretch>
            <a:fillRect/>
          </a:stretch>
        </p:blipFill>
        <p:spPr>
          <a:xfrm>
            <a:off x="0" y="-1"/>
            <a:ext cx="9144000" cy="7715281"/>
          </a:xfrm>
          <a:prstGeom prst="rect">
            <a:avLst/>
          </a:prstGeom>
        </p:spPr>
      </p:pic>
      <p:sp>
        <p:nvSpPr>
          <p:cNvPr id="3" name="Rectangle 2"/>
          <p:cNvSpPr/>
          <p:nvPr/>
        </p:nvSpPr>
        <p:spPr>
          <a:xfrm>
            <a:off x="142844" y="0"/>
            <a:ext cx="8786874" cy="1077218"/>
          </a:xfrm>
          <a:prstGeom prst="rect">
            <a:avLst/>
          </a:prstGeom>
          <a:noFill/>
        </p:spPr>
        <p:txBody>
          <a:bodyPr wrap="square" lIns="91440" tIns="45720" rIns="91440" bIns="45720">
            <a:spAutoFit/>
          </a:bodyPr>
          <a:lstStyle/>
          <a:p>
            <a:pPr algn="ctr"/>
            <a:r>
              <a:rPr lang="sr-Cyrl-CS" sz="3200" dirty="0" smtClean="0">
                <a:ln w="18415" cmpd="sng">
                  <a:solidFill>
                    <a:srgbClr val="00B050"/>
                  </a:solidFill>
                  <a:prstDash val="solid"/>
                </a:ln>
                <a:solidFill>
                  <a:srgbClr val="00B050"/>
                </a:solidFill>
                <a:effectLst>
                  <a:outerShdw blurRad="63500" dir="3600000" algn="tl" rotWithShape="0">
                    <a:srgbClr val="000000">
                      <a:alpha val="70000"/>
                    </a:srgbClr>
                  </a:outerShdw>
                </a:effectLst>
              </a:rPr>
              <a:t>Какав је то човек, тачно је смрт заслужио! Нека четвороструко плати овцу! </a:t>
            </a:r>
            <a:endParaRPr lang="en-US" sz="3200" b="0" cap="none" spc="0" dirty="0">
              <a:ln w="18415" cmpd="sng">
                <a:solidFill>
                  <a:srgbClr val="00B050"/>
                </a:solidFill>
                <a:prstDash val="solid"/>
              </a:ln>
              <a:solidFill>
                <a:srgbClr val="00B050"/>
              </a:solidFill>
              <a:effectLst>
                <a:outerShdw blurRad="63500" dir="3600000" algn="tl" rotWithShape="0">
                  <a:srgbClr val="000000">
                    <a:alpha val="70000"/>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DVD_015.BMP"/>
          <p:cNvPicPr>
            <a:picLocks noChangeAspect="1"/>
          </p:cNvPicPr>
          <p:nvPr/>
        </p:nvPicPr>
        <p:blipFill>
          <a:blip r:embed="rId2"/>
          <a:srcRect/>
          <a:stretch>
            <a:fillRect/>
          </a:stretch>
        </p:blipFill>
        <p:spPr>
          <a:xfrm>
            <a:off x="0" y="-1"/>
            <a:ext cx="6072230" cy="6858001"/>
          </a:xfrm>
          <a:prstGeom prst="rect">
            <a:avLst/>
          </a:prstGeom>
        </p:spPr>
      </p:pic>
      <p:sp>
        <p:nvSpPr>
          <p:cNvPr id="3" name="Rectangle 2"/>
          <p:cNvSpPr/>
          <p:nvPr/>
        </p:nvSpPr>
        <p:spPr>
          <a:xfrm>
            <a:off x="0" y="0"/>
            <a:ext cx="2879443" cy="523220"/>
          </a:xfrm>
          <a:prstGeom prst="rect">
            <a:avLst/>
          </a:prstGeom>
        </p:spPr>
        <p:txBody>
          <a:bodyPr wrap="none">
            <a:spAutoFit/>
          </a:bodyPr>
          <a:lstStyle/>
          <a:p>
            <a:r>
              <a:rPr lang="sr-Cyrl-CS" sz="2800" b="1" dirty="0" smtClean="0">
                <a:solidFill>
                  <a:schemeClr val="tx2">
                    <a:lumMod val="75000"/>
                  </a:schemeClr>
                </a:solidFill>
                <a:effectLst>
                  <a:outerShdw blurRad="38100" dist="38100" dir="2700000" algn="tl">
                    <a:srgbClr val="000000">
                      <a:alpha val="43137"/>
                    </a:srgbClr>
                  </a:outerShdw>
                </a:effectLst>
              </a:rPr>
              <a:t>Ти си тај човек.</a:t>
            </a:r>
            <a:endParaRPr lang="sr-Cyrl-CS" sz="2800" b="1" dirty="0">
              <a:solidFill>
                <a:schemeClr val="tx2">
                  <a:lumMod val="75000"/>
                </a:schemeClr>
              </a:solidFill>
              <a:effectLst>
                <a:outerShdw blurRad="38100" dist="38100" dir="2700000" algn="tl">
                  <a:srgbClr val="000000">
                    <a:alpha val="43137"/>
                  </a:srgbClr>
                </a:outerShdw>
              </a:effectLst>
            </a:endParaRPr>
          </a:p>
        </p:txBody>
      </p:sp>
      <p:sp>
        <p:nvSpPr>
          <p:cNvPr id="4" name="Rectangle 3"/>
          <p:cNvSpPr/>
          <p:nvPr/>
        </p:nvSpPr>
        <p:spPr>
          <a:xfrm>
            <a:off x="4572000" y="0"/>
            <a:ext cx="4572000" cy="6124754"/>
          </a:xfrm>
          <a:prstGeom prst="rect">
            <a:avLst/>
          </a:prstGeom>
        </p:spPr>
        <p:txBody>
          <a:bodyPr>
            <a:spAutoFit/>
          </a:bodyPr>
          <a:lstStyle/>
          <a:p>
            <a:r>
              <a:rPr lang="sr-Cyrl-CS" sz="2800" b="1" dirty="0" smtClean="0">
                <a:solidFill>
                  <a:schemeClr val="tx2">
                    <a:lumMod val="75000"/>
                  </a:schemeClr>
                </a:solidFill>
                <a:effectLst>
                  <a:outerShdw blurRad="38100" dist="38100" dir="2700000" algn="tl">
                    <a:srgbClr val="000000">
                      <a:alpha val="43137"/>
                    </a:srgbClr>
                  </a:outerShdw>
                </a:effectLst>
              </a:rPr>
              <a:t>Овако каже Господ: “Ја сам те помазао да будеш цар, ја сам те спасио од Саула. Дао сам ти његов дом, дао сам ти цело царство, но, ако је то мало, још бих ти дао. Зашто си презрео моју реч и учинио зло? Убио си мога слугу Урију, ти си га убио мачем Амонаца. И због тога, кажем ти,  до краја живота нећеш одморити од мача. “</a:t>
            </a:r>
            <a:endParaRPr lang="sr-Cyrl-CS" sz="2800"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vid's Grief Over Absalom.jpg"/>
          <p:cNvPicPr>
            <a:picLocks noChangeAspect="1"/>
          </p:cNvPicPr>
          <p:nvPr/>
        </p:nvPicPr>
        <p:blipFill>
          <a:blip r:embed="rId2"/>
          <a:stretch>
            <a:fillRect/>
          </a:stretch>
        </p:blipFill>
        <p:spPr>
          <a:xfrm>
            <a:off x="0" y="0"/>
            <a:ext cx="5500694" cy="6858000"/>
          </a:xfrm>
          <a:prstGeom prst="rect">
            <a:avLst/>
          </a:prstGeom>
        </p:spPr>
      </p:pic>
      <p:sp>
        <p:nvSpPr>
          <p:cNvPr id="3" name="TextBox 2"/>
          <p:cNvSpPr txBox="1"/>
          <p:nvPr/>
        </p:nvSpPr>
        <p:spPr>
          <a:xfrm>
            <a:off x="5643538" y="0"/>
            <a:ext cx="3500462" cy="6247864"/>
          </a:xfrm>
          <a:prstGeom prst="rect">
            <a:avLst/>
          </a:prstGeom>
          <a:noFill/>
        </p:spPr>
        <p:txBody>
          <a:bodyPr wrap="square" rtlCol="0">
            <a:spAutoFit/>
          </a:bodyPr>
          <a:lstStyle/>
          <a:p>
            <a:r>
              <a:rPr lang="sr-Cyrl-CS" sz="4000" b="1" dirty="0" smtClean="0">
                <a:solidFill>
                  <a:schemeClr val="bg1"/>
                </a:solidFill>
                <a:effectLst>
                  <a:outerShdw blurRad="38100" dist="38100" dir="2700000" algn="tl">
                    <a:srgbClr val="000000">
                      <a:alpha val="43137"/>
                    </a:srgbClr>
                  </a:outerShdw>
                </a:effectLst>
              </a:rPr>
              <a:t>Давид се покаја због греха и плакаше данима. О кајању говори његов педесети пслам.</a:t>
            </a:r>
            <a:endParaRPr lang="sr-Cyrl-CS" sz="4000" b="1" dirty="0">
              <a:solidFill>
                <a:schemeClr val="bg1"/>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descr="pokajanje.jpg"/>
          <p:cNvPicPr>
            <a:picLocks noChangeAspect="1"/>
          </p:cNvPicPr>
          <p:nvPr/>
        </p:nvPicPr>
        <p:blipFill>
          <a:blip r:embed="rId2"/>
          <a:stretch>
            <a:fillRect/>
          </a:stretch>
        </p:blipFill>
        <p:spPr>
          <a:xfrm>
            <a:off x="214282" y="0"/>
            <a:ext cx="4857784" cy="6643710"/>
          </a:xfrm>
          <a:prstGeom prst="rect">
            <a:avLst/>
          </a:prstGeom>
        </p:spPr>
      </p:pic>
      <p:sp>
        <p:nvSpPr>
          <p:cNvPr id="3" name="Rectangle 2"/>
          <p:cNvSpPr/>
          <p:nvPr/>
        </p:nvSpPr>
        <p:spPr>
          <a:xfrm>
            <a:off x="5429256" y="214290"/>
            <a:ext cx="3500430" cy="6124754"/>
          </a:xfrm>
          <a:prstGeom prst="rect">
            <a:avLst/>
          </a:prstGeom>
        </p:spPr>
        <p:txBody>
          <a:bodyPr wrap="square">
            <a:spAutoFit/>
          </a:bodyPr>
          <a:lstStyle/>
          <a:p>
            <a:r>
              <a:rPr lang="ru-RU" sz="2800" b="1" i="1" dirty="0" smtClean="0">
                <a:solidFill>
                  <a:schemeClr val="bg1"/>
                </a:solidFill>
              </a:rPr>
              <a:t>Смилуј се на мене, Боже, по милости својој, и по великој доброти својој очисти безакоње моје.</a:t>
            </a:r>
            <a:br>
              <a:rPr lang="ru-RU" sz="2800" b="1" i="1" dirty="0" smtClean="0">
                <a:solidFill>
                  <a:schemeClr val="bg1"/>
                </a:solidFill>
              </a:rPr>
            </a:br>
            <a:r>
              <a:rPr lang="ru-RU" sz="2800" b="1" i="1" dirty="0" smtClean="0">
                <a:solidFill>
                  <a:schemeClr val="bg1"/>
                </a:solidFill>
              </a:rPr>
              <a:t>Опери ме добро од безакоња мог, и од греха мог очисти ме.</a:t>
            </a:r>
            <a:br>
              <a:rPr lang="ru-RU" sz="2800" b="1" i="1" dirty="0" smtClean="0">
                <a:solidFill>
                  <a:schemeClr val="bg1"/>
                </a:solidFill>
              </a:rPr>
            </a:br>
            <a:r>
              <a:rPr lang="ru-RU" sz="2800" b="1" i="1" dirty="0" smtClean="0">
                <a:solidFill>
                  <a:schemeClr val="bg1"/>
                </a:solidFill>
              </a:rPr>
              <a:t> Јер ја знам преступе своје, и грех је мој стално преда мном.</a:t>
            </a:r>
            <a:endParaRPr lang="sr-Cyrl-CS" sz="2800" i="1" dirty="0"/>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thumb.jpg"/>
          <p:cNvPicPr>
            <a:picLocks noChangeAspect="1"/>
          </p:cNvPicPr>
          <p:nvPr/>
        </p:nvPicPr>
        <p:blipFill>
          <a:blip r:embed="rId2">
            <a:lum bright="20000"/>
          </a:blip>
          <a:stretch>
            <a:fillRect/>
          </a:stretch>
        </p:blipFill>
        <p:spPr>
          <a:xfrm>
            <a:off x="0" y="0"/>
            <a:ext cx="9144000" cy="6858000"/>
          </a:xfrm>
          <a:prstGeom prst="rect">
            <a:avLst/>
          </a:prstGeom>
        </p:spPr>
      </p:pic>
      <p:sp>
        <p:nvSpPr>
          <p:cNvPr id="9" name="TextBox 8"/>
          <p:cNvSpPr txBox="1"/>
          <p:nvPr/>
        </p:nvSpPr>
        <p:spPr>
          <a:xfrm>
            <a:off x="642910" y="500042"/>
            <a:ext cx="8072494" cy="6124754"/>
          </a:xfrm>
          <a:prstGeom prst="rect">
            <a:avLst/>
          </a:prstGeom>
          <a:noFill/>
        </p:spPr>
        <p:txBody>
          <a:bodyPr wrap="square" rtlCol="0">
            <a:spAutoFit/>
          </a:bodyPr>
          <a:lstStyle/>
          <a:p>
            <a:r>
              <a:rPr lang="ru-RU" sz="2800" b="1" i="1" dirty="0" smtClean="0">
                <a:solidFill>
                  <a:schemeClr val="bg1"/>
                </a:solidFill>
              </a:rPr>
              <a:t/>
            </a:r>
            <a:br>
              <a:rPr lang="ru-RU" sz="2800" b="1" i="1" dirty="0" smtClean="0">
                <a:solidFill>
                  <a:schemeClr val="bg1"/>
                </a:solidFill>
              </a:rPr>
            </a:br>
            <a:r>
              <a:rPr lang="ru-RU" sz="2800" b="1" i="1" dirty="0" smtClean="0">
                <a:solidFill>
                  <a:schemeClr val="bg1"/>
                </a:solidFill>
              </a:rPr>
              <a:t>Самоме Теби згреших, и зло пред Тобом учиних , а Ти си праведан у речима својим и чист у суду свом.</a:t>
            </a:r>
            <a:br>
              <a:rPr lang="ru-RU" sz="2800" b="1" i="1" dirty="0" smtClean="0">
                <a:solidFill>
                  <a:schemeClr val="bg1"/>
                </a:solidFill>
              </a:rPr>
            </a:br>
            <a:r>
              <a:rPr lang="ru-RU" sz="2800" b="1" i="1" dirty="0" smtClean="0">
                <a:solidFill>
                  <a:schemeClr val="bg1"/>
                </a:solidFill>
              </a:rPr>
              <a:t>У безакоњу сам зачет и у греху ме роди мајка.</a:t>
            </a:r>
            <a:br>
              <a:rPr lang="ru-RU" sz="2800" b="1" i="1" dirty="0" smtClean="0">
                <a:solidFill>
                  <a:schemeClr val="bg1"/>
                </a:solidFill>
              </a:rPr>
            </a:br>
            <a:r>
              <a:rPr lang="ru-RU" sz="2800" b="1" i="1" dirty="0" smtClean="0">
                <a:solidFill>
                  <a:schemeClr val="bg1"/>
                </a:solidFill>
              </a:rPr>
              <a:t>Гле, истину волиш у срцу, и изнутра јављаш ми мудрост. Покропи ме исопом, и очистићу се; умиј ме, и бићу бељи од снега.</a:t>
            </a:r>
          </a:p>
          <a:p>
            <a:r>
              <a:rPr lang="ru-RU" sz="2800" b="1" i="1" dirty="0" smtClean="0">
                <a:solidFill>
                  <a:schemeClr val="bg1"/>
                </a:solidFill>
              </a:rPr>
              <a:t>Дај ми да слушам радост и весеље, да се прену кости потрвене.  Одврати лице своје од грехова мојих, и сва безакоња моја очисти.</a:t>
            </a:r>
          </a:p>
          <a:p>
            <a:endParaRPr lang="sr-Cyrl-CS" sz="2800" b="1" i="1" dirty="0">
              <a:solidFill>
                <a:schemeClr val="bg1"/>
              </a:solidFill>
            </a:endParaRP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s_River_Landscape_1280x1024.jpg"/>
          <p:cNvPicPr>
            <a:picLocks noChangeAspect="1"/>
          </p:cNvPicPr>
          <p:nvPr/>
        </p:nvPicPr>
        <p:blipFill>
          <a:blip r:embed="rId2">
            <a:lum bright="30000"/>
          </a:blip>
          <a:stretch>
            <a:fillRect/>
          </a:stretch>
        </p:blipFill>
        <p:spPr>
          <a:xfrm>
            <a:off x="0" y="0"/>
            <a:ext cx="9144000" cy="6858000"/>
          </a:xfrm>
          <a:prstGeom prst="rect">
            <a:avLst/>
          </a:prstGeom>
        </p:spPr>
      </p:pic>
      <p:sp>
        <p:nvSpPr>
          <p:cNvPr id="2" name="Rectangle 1"/>
          <p:cNvSpPr/>
          <p:nvPr/>
        </p:nvSpPr>
        <p:spPr>
          <a:xfrm>
            <a:off x="1785918" y="197346"/>
            <a:ext cx="6715172" cy="6555641"/>
          </a:xfrm>
          <a:prstGeom prst="rect">
            <a:avLst/>
          </a:prstGeom>
        </p:spPr>
        <p:txBody>
          <a:bodyPr wrap="square">
            <a:spAutoFit/>
          </a:bodyPr>
          <a:lstStyle/>
          <a:p>
            <a:r>
              <a:rPr lang="ru-RU" sz="2800" b="1" i="1" dirty="0" smtClean="0">
                <a:solidFill>
                  <a:schemeClr val="bg1"/>
                </a:solidFill>
                <a:effectLst>
                  <a:outerShdw blurRad="38100" dist="38100" dir="2700000" algn="tl">
                    <a:srgbClr val="000000">
                      <a:alpha val="43137"/>
                    </a:srgbClr>
                  </a:outerShdw>
                </a:effectLst>
              </a:rPr>
              <a:t>Учини ми, Боже, чисто срце, и дух прав обнови у мени.</a:t>
            </a:r>
            <a:br>
              <a:rPr lang="ru-RU" sz="2800" b="1" i="1" dirty="0" smtClean="0">
                <a:solidFill>
                  <a:schemeClr val="bg1"/>
                </a:solidFill>
                <a:effectLst>
                  <a:outerShdw blurRad="38100" dist="38100" dir="2700000" algn="tl">
                    <a:srgbClr val="000000">
                      <a:alpha val="43137"/>
                    </a:srgbClr>
                  </a:outerShdw>
                </a:effectLst>
              </a:rPr>
            </a:br>
            <a:r>
              <a:rPr lang="ru-RU" sz="2800" b="1" i="1" dirty="0" smtClean="0">
                <a:solidFill>
                  <a:schemeClr val="bg1"/>
                </a:solidFill>
                <a:effectLst>
                  <a:outerShdw blurRad="38100" dist="38100" dir="2700000" algn="tl">
                    <a:srgbClr val="000000">
                      <a:alpha val="43137"/>
                    </a:srgbClr>
                  </a:outerShdw>
                </a:effectLst>
              </a:rPr>
              <a:t> Немој ме одвргнути од лица свог, и Светог Духа свог немој узети од мене.</a:t>
            </a:r>
            <a:br>
              <a:rPr lang="ru-RU" sz="2800" b="1" i="1" dirty="0" smtClean="0">
                <a:solidFill>
                  <a:schemeClr val="bg1"/>
                </a:solidFill>
                <a:effectLst>
                  <a:outerShdw blurRad="38100" dist="38100" dir="2700000" algn="tl">
                    <a:srgbClr val="000000">
                      <a:alpha val="43137"/>
                    </a:srgbClr>
                  </a:outerShdw>
                </a:effectLst>
              </a:rPr>
            </a:br>
            <a:r>
              <a:rPr lang="ru-RU" sz="2800" b="1" i="1" dirty="0" smtClean="0">
                <a:solidFill>
                  <a:schemeClr val="bg1"/>
                </a:solidFill>
                <a:effectLst>
                  <a:outerShdw blurRad="38100" dist="38100" dir="2700000" algn="tl">
                    <a:srgbClr val="000000">
                      <a:alpha val="43137"/>
                    </a:srgbClr>
                  </a:outerShdw>
                </a:effectLst>
              </a:rPr>
              <a:t>Врати ми радост спасења свог, и дух владалачки нека ме поткрепи.</a:t>
            </a:r>
            <a:br>
              <a:rPr lang="ru-RU" sz="2800" b="1" i="1" dirty="0" smtClean="0">
                <a:solidFill>
                  <a:schemeClr val="bg1"/>
                </a:solidFill>
                <a:effectLst>
                  <a:outerShdw blurRad="38100" dist="38100" dir="2700000" algn="tl">
                    <a:srgbClr val="000000">
                      <a:alpha val="43137"/>
                    </a:srgbClr>
                  </a:outerShdw>
                </a:effectLst>
              </a:rPr>
            </a:br>
            <a:r>
              <a:rPr lang="ru-RU" sz="2800" b="1" i="1" dirty="0" smtClean="0">
                <a:solidFill>
                  <a:schemeClr val="bg1"/>
                </a:solidFill>
                <a:effectLst>
                  <a:outerShdw blurRad="38100" dist="38100" dir="2700000" algn="tl">
                    <a:srgbClr val="000000">
                      <a:alpha val="43137"/>
                    </a:srgbClr>
                  </a:outerShdw>
                </a:effectLst>
              </a:rPr>
              <a:t>Научићу безаконике путевима Твојим, и грешници к Теби ће се обратити.</a:t>
            </a:r>
          </a:p>
          <a:p>
            <a:r>
              <a:rPr lang="ru-RU" sz="2800" b="1" i="1" dirty="0" smtClean="0">
                <a:solidFill>
                  <a:schemeClr val="bg1"/>
                </a:solidFill>
                <a:effectLst>
                  <a:outerShdw blurRad="38100" dist="38100" dir="2700000" algn="tl">
                    <a:srgbClr val="000000">
                      <a:alpha val="43137"/>
                    </a:srgbClr>
                  </a:outerShdw>
                </a:effectLst>
              </a:rPr>
              <a:t>Избави ме од крви, Боже, Боже, Спаситељу мој, и језик ће мој гласити правду Твоју.</a:t>
            </a:r>
          </a:p>
          <a:p>
            <a:r>
              <a:rPr lang="ru-RU" sz="2800" b="1" i="1" dirty="0" smtClean="0">
                <a:solidFill>
                  <a:schemeClr val="bg1"/>
                </a:solidFill>
                <a:effectLst>
                  <a:outerShdw blurRad="38100" dist="38100" dir="2700000" algn="tl">
                    <a:srgbClr val="000000">
                      <a:alpha val="43137"/>
                    </a:srgbClr>
                  </a:outerShdw>
                </a:effectLst>
              </a:rPr>
              <a:t>Господе! Отвори уста моја, и она ће казати хвалу Твоју.</a:t>
            </a:r>
          </a:p>
        </p:txBody>
      </p:sp>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4" name="Picture 3" descr="orthodox church river landscape summer nature.jpg"/>
          <p:cNvPicPr>
            <a:picLocks noChangeAspect="1"/>
          </p:cNvPicPr>
          <p:nvPr/>
        </p:nvPicPr>
        <p:blipFill>
          <a:blip r:embed="rId2">
            <a:lum bright="30000"/>
          </a:blip>
          <a:srcRect/>
          <a:stretch>
            <a:fillRect/>
          </a:stretch>
        </p:blipFill>
        <p:spPr>
          <a:xfrm>
            <a:off x="0" y="214290"/>
            <a:ext cx="9144000" cy="6643710"/>
          </a:xfrm>
          <a:prstGeom prst="rect">
            <a:avLst/>
          </a:prstGeom>
        </p:spPr>
      </p:pic>
      <p:sp>
        <p:nvSpPr>
          <p:cNvPr id="2" name="Rectangle 1"/>
          <p:cNvSpPr/>
          <p:nvPr/>
        </p:nvSpPr>
        <p:spPr>
          <a:xfrm>
            <a:off x="785786" y="1000108"/>
            <a:ext cx="8143900" cy="3970318"/>
          </a:xfrm>
          <a:prstGeom prst="rect">
            <a:avLst/>
          </a:prstGeom>
        </p:spPr>
        <p:txBody>
          <a:bodyPr wrap="square">
            <a:spAutoFit/>
          </a:bodyPr>
          <a:lstStyle/>
          <a:p>
            <a:r>
              <a:rPr lang="ru-RU" sz="2800" b="1" i="1" dirty="0" smtClean="0">
                <a:solidFill>
                  <a:schemeClr val="bg1"/>
                </a:solidFill>
              </a:rPr>
              <a:t>Јер жртву нећеш: ја бих је принео; за жртве паљенице не мариш.</a:t>
            </a:r>
          </a:p>
          <a:p>
            <a:r>
              <a:rPr lang="ru-RU" sz="2800" b="1" i="1" dirty="0" smtClean="0">
                <a:solidFill>
                  <a:schemeClr val="bg1"/>
                </a:solidFill>
              </a:rPr>
              <a:t> Жртва је Богу дух скрушен, срце скрушено и смирено не одбацујеш, Боже.</a:t>
            </a:r>
            <a:br>
              <a:rPr lang="ru-RU" sz="2800" b="1" i="1" dirty="0" smtClean="0">
                <a:solidFill>
                  <a:schemeClr val="bg1"/>
                </a:solidFill>
              </a:rPr>
            </a:br>
            <a:r>
              <a:rPr lang="ru-RU" sz="2800" b="1" i="1" dirty="0" smtClean="0">
                <a:solidFill>
                  <a:schemeClr val="bg1"/>
                </a:solidFill>
              </a:rPr>
              <a:t> по доброти својој, Господе, чини добро Сиону, подигни зидове јерусалимске.</a:t>
            </a:r>
            <a:br>
              <a:rPr lang="ru-RU" sz="2800" b="1" i="1" dirty="0" smtClean="0">
                <a:solidFill>
                  <a:schemeClr val="bg1"/>
                </a:solidFill>
              </a:rPr>
            </a:br>
            <a:r>
              <a:rPr lang="ru-RU" sz="2800" b="1" i="1" dirty="0" smtClean="0">
                <a:solidFill>
                  <a:schemeClr val="bg1"/>
                </a:solidFill>
              </a:rPr>
              <a:t>Онда ће Ти бити миле жртве правде, приноси и жртве паљенице; онда ће стављати на жртвеник Твој теоце</a:t>
            </a:r>
            <a:endParaRPr lang="sr-Cyrl-CS" sz="2800" b="1" i="1" dirty="0">
              <a:solidFill>
                <a:schemeClr val="bg1"/>
              </a:solidFill>
            </a:endParaRP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0" y="0"/>
            <a:ext cx="3643306" cy="3416320"/>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r>
              <a:rPr lang="sr-Cyrl-CS" sz="2400" b="1" dirty="0" smtClean="0">
                <a:solidFill>
                  <a:schemeClr val="bg1"/>
                </a:solidFill>
              </a:rPr>
              <a:t>Давидов син Авесалом био је један од најлепших и најпаметнијих људи царства. Имао је тамну пут и дугу косу. Он  је често био на улици Јерусалима, и питао придошлице:  </a:t>
            </a:r>
            <a:endParaRPr lang="sr-Cyrl-CS" sz="2400" b="1" dirty="0">
              <a:solidFill>
                <a:schemeClr val="bg1"/>
              </a:solidFill>
            </a:endParaRPr>
          </a:p>
        </p:txBody>
      </p:sp>
      <p:pic>
        <p:nvPicPr>
          <p:cNvPr id="10" name="Picture 9" descr="Absalom-Steals-The-Hearts-Of-The-People.jpg"/>
          <p:cNvPicPr>
            <a:picLocks noChangeAspect="1"/>
          </p:cNvPicPr>
          <p:nvPr/>
        </p:nvPicPr>
        <p:blipFill>
          <a:blip r:embed="rId2"/>
          <a:stretch>
            <a:fillRect/>
          </a:stretch>
        </p:blipFill>
        <p:spPr>
          <a:xfrm>
            <a:off x="3929058" y="0"/>
            <a:ext cx="5214942" cy="6890428"/>
          </a:xfrm>
          <a:prstGeom prst="rect">
            <a:avLst/>
          </a:prstGeom>
        </p:spPr>
      </p:pic>
      <p:sp>
        <p:nvSpPr>
          <p:cNvPr id="4" name="Rectangle 3"/>
          <p:cNvSpPr/>
          <p:nvPr/>
        </p:nvSpPr>
        <p:spPr>
          <a:xfrm>
            <a:off x="0" y="3429000"/>
            <a:ext cx="3357554" cy="830997"/>
          </a:xfrm>
          <a:prstGeom prst="rect">
            <a:avLst/>
          </a:prstGeom>
          <a:solidFill>
            <a:schemeClr val="tx1">
              <a:alpha val="52000"/>
            </a:schemeClr>
          </a:solidFill>
        </p:spPr>
        <p:txBody>
          <a:bodyPr wrap="square">
            <a:spAutoFit/>
          </a:bodyPr>
          <a:lstStyle/>
          <a:p>
            <a:r>
              <a:rPr lang="ru-RU" sz="2400" b="1" dirty="0" smtClean="0">
                <a:solidFill>
                  <a:srgbClr val="C00000"/>
                </a:solidFill>
              </a:rPr>
              <a:t>Из којег си места? Шта те доводи овде?</a:t>
            </a:r>
            <a:endParaRPr lang="ru-RU" sz="2400" b="1" dirty="0">
              <a:solidFill>
                <a:srgbClr val="C00000"/>
              </a:solidFill>
            </a:endParaRPr>
          </a:p>
        </p:txBody>
      </p:sp>
      <p:sp>
        <p:nvSpPr>
          <p:cNvPr id="5" name="Rectangle 4"/>
          <p:cNvSpPr/>
          <p:nvPr/>
        </p:nvSpPr>
        <p:spPr>
          <a:xfrm>
            <a:off x="214282" y="4286256"/>
            <a:ext cx="3357554" cy="2308324"/>
          </a:xfrm>
          <a:prstGeom prst="rect">
            <a:avLst/>
          </a:prstGeom>
          <a:solidFill>
            <a:schemeClr val="tx1">
              <a:alpha val="52000"/>
            </a:schemeClr>
          </a:solidFill>
        </p:spPr>
        <p:txBody>
          <a:bodyPr wrap="square">
            <a:spAutoFit/>
          </a:bodyPr>
          <a:lstStyle/>
          <a:p>
            <a:r>
              <a:rPr lang="ru-RU" sz="2400" b="1" dirty="0" smtClean="0">
                <a:solidFill>
                  <a:srgbClr val="C00000"/>
                </a:solidFill>
              </a:rPr>
              <a:t>Видим да си добар човек и твоја ствар је праведна, али те нема ко саслушати код цара...Кад бих ја био цар...</a:t>
            </a:r>
            <a:endParaRPr lang="ru-RU" sz="2400" b="1" dirty="0">
              <a:solidFill>
                <a:srgbClr val="C0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2" name="Picture 1" descr="d2.jpg"/>
          <p:cNvPicPr>
            <a:picLocks noChangeAspect="1"/>
          </p:cNvPicPr>
          <p:nvPr/>
        </p:nvPicPr>
        <p:blipFill>
          <a:blip r:embed="rId2">
            <a:lum bright="10000"/>
          </a:blip>
          <a:stretch>
            <a:fillRect/>
          </a:stretch>
        </p:blipFill>
        <p:spPr>
          <a:xfrm>
            <a:off x="-1" y="0"/>
            <a:ext cx="4824247" cy="6858000"/>
          </a:xfrm>
          <a:prstGeom prst="rect">
            <a:avLst/>
          </a:prstGeom>
        </p:spPr>
      </p:pic>
      <p:sp>
        <p:nvSpPr>
          <p:cNvPr id="3" name="Rectangle 2"/>
          <p:cNvSpPr/>
          <p:nvPr/>
        </p:nvSpPr>
        <p:spPr>
          <a:xfrm>
            <a:off x="5000628" y="428604"/>
            <a:ext cx="3357554" cy="4524315"/>
          </a:xfrm>
          <a:prstGeom prst="rect">
            <a:avLst/>
          </a:prstGeom>
          <a:solidFill>
            <a:schemeClr val="tx1">
              <a:alpha val="52000"/>
            </a:schemeClr>
          </a:solidFill>
        </p:spPr>
        <p:txBody>
          <a:bodyPr wrap="square">
            <a:spAutoFit/>
          </a:bodyPr>
          <a:lstStyle/>
          <a:p>
            <a:r>
              <a:rPr lang="ru-RU" sz="2400" b="1" dirty="0" smtClean="0">
                <a:solidFill>
                  <a:schemeClr val="bg1"/>
                </a:solidFill>
              </a:rPr>
              <a:t>Јоав је упозоравао цара на могућу опасност и предлагао му да зароби или чак убије Авесалома. Давид му забрани да то више икад спомиње. Авесалом му је био син и волео га је, упркос његовом понашању.</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VD_016.BMP"/>
          <p:cNvPicPr>
            <a:picLocks noChangeAspect="1"/>
          </p:cNvPicPr>
          <p:nvPr/>
        </p:nvPicPr>
        <p:blipFill>
          <a:blip r:embed="rId2"/>
          <a:stretch>
            <a:fillRect/>
          </a:stretch>
        </p:blipFill>
        <p:spPr>
          <a:xfrm>
            <a:off x="-1" y="0"/>
            <a:ext cx="9143999" cy="6858000"/>
          </a:xfrm>
          <a:prstGeom prst="rect">
            <a:avLst/>
          </a:prstGeom>
        </p:spPr>
      </p:pic>
      <p:sp>
        <p:nvSpPr>
          <p:cNvPr id="3" name="Rectangle 2"/>
          <p:cNvSpPr/>
          <p:nvPr/>
        </p:nvSpPr>
        <p:spPr>
          <a:xfrm>
            <a:off x="857224" y="357166"/>
            <a:ext cx="7215238" cy="1077218"/>
          </a:xfrm>
          <a:prstGeom prst="rect">
            <a:avLst/>
          </a:prstGeom>
          <a:solidFill>
            <a:schemeClr val="tx1">
              <a:alpha val="52000"/>
            </a:schemeClr>
          </a:solidFill>
        </p:spPr>
        <p:txBody>
          <a:bodyPr wrap="square">
            <a:spAutoFit/>
          </a:bodyPr>
          <a:lstStyle/>
          <a:p>
            <a:r>
              <a:rPr lang="ru-RU" sz="3200" b="1" dirty="0" smtClean="0">
                <a:solidFill>
                  <a:schemeClr val="bg1"/>
                </a:solidFill>
              </a:rPr>
              <a:t>Авесалом је  спремио побуну против оца.</a:t>
            </a:r>
            <a:endParaRPr lang="ru-RU" sz="3200" b="1" dirty="0">
              <a:solidFill>
                <a:schemeClr val="bg1"/>
              </a:solidFill>
            </a:endParaRPr>
          </a:p>
        </p:txBody>
      </p:sp>
      <p:sp>
        <p:nvSpPr>
          <p:cNvPr id="4" name="Rectangle 3"/>
          <p:cNvSpPr/>
          <p:nvPr/>
        </p:nvSpPr>
        <p:spPr>
          <a:xfrm>
            <a:off x="714348" y="5357826"/>
            <a:ext cx="7429552" cy="1200329"/>
          </a:xfrm>
          <a:prstGeom prst="rect">
            <a:avLst/>
          </a:prstGeom>
          <a:solidFill>
            <a:schemeClr val="tx1">
              <a:alpha val="52000"/>
            </a:schemeClr>
          </a:solidFill>
        </p:spPr>
        <p:txBody>
          <a:bodyPr wrap="square">
            <a:spAutoFit/>
          </a:bodyPr>
          <a:lstStyle/>
          <a:p>
            <a:r>
              <a:rPr lang="ru-RU" sz="2400" b="1" dirty="0" smtClean="0">
                <a:solidFill>
                  <a:schemeClr val="bg1"/>
                </a:solidFill>
              </a:rPr>
              <a:t>Давид није хтео да иде у рат против сина – а својим војсковођама је рекао да не повреде Авесалома.</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SCN1827.JPG"/>
          <p:cNvPicPr>
            <a:picLocks noChangeAspect="1"/>
          </p:cNvPicPr>
          <p:nvPr/>
        </p:nvPicPr>
        <p:blipFill>
          <a:blip r:embed="rId2" cstate="screen"/>
          <a:stretch>
            <a:fillRect/>
          </a:stretch>
        </p:blipFill>
        <p:spPr>
          <a:xfrm>
            <a:off x="0" y="0"/>
            <a:ext cx="5329537" cy="6802953"/>
          </a:xfrm>
          <a:prstGeom prst="rect">
            <a:avLst/>
          </a:prstGeom>
        </p:spPr>
      </p:pic>
      <p:sp>
        <p:nvSpPr>
          <p:cNvPr id="3" name="Rectangle 2"/>
          <p:cNvSpPr/>
          <p:nvPr/>
        </p:nvSpPr>
        <p:spPr>
          <a:xfrm>
            <a:off x="4572000" y="0"/>
            <a:ext cx="4572000" cy="1200329"/>
          </a:xfrm>
          <a:prstGeom prst="rect">
            <a:avLst/>
          </a:prstGeom>
          <a:gradFill>
            <a:gsLst>
              <a:gs pos="0">
                <a:srgbClr val="5E9EFF"/>
              </a:gs>
              <a:gs pos="39999">
                <a:srgbClr val="85C2FF"/>
              </a:gs>
              <a:gs pos="70000">
                <a:srgbClr val="C4D6EB"/>
              </a:gs>
              <a:gs pos="100000">
                <a:srgbClr val="FFEBFA"/>
              </a:gs>
            </a:gsLst>
            <a:lin ang="5400000" scaled="0"/>
          </a:gradFill>
        </p:spPr>
        <p:txBody>
          <a:bodyPr>
            <a:spAutoFit/>
          </a:bodyPr>
          <a:lstStyle/>
          <a:p>
            <a:r>
              <a:rPr lang="ru-RU" sz="2400" b="1" dirty="0" smtClean="0">
                <a:solidFill>
                  <a:schemeClr val="bg1"/>
                </a:solidFill>
              </a:rPr>
              <a:t>И посла, те га доведе. А беше смеђ, лепих очију и лепог стаса. И Господ рече</a:t>
            </a:r>
            <a:endParaRPr lang="sr-Cyrl-CS" sz="2400" b="1" dirty="0">
              <a:solidFill>
                <a:schemeClr val="bg1"/>
              </a:solidFill>
            </a:endParaRPr>
          </a:p>
        </p:txBody>
      </p:sp>
      <p:sp>
        <p:nvSpPr>
          <p:cNvPr id="4" name="Rectangle 3"/>
          <p:cNvSpPr/>
          <p:nvPr/>
        </p:nvSpPr>
        <p:spPr>
          <a:xfrm>
            <a:off x="5451236" y="1785926"/>
            <a:ext cx="3692764" cy="1754326"/>
          </a:xfrm>
          <a:prstGeom prst="rect">
            <a:avLst/>
          </a:prstGeom>
          <a:gradFill>
            <a:gsLst>
              <a:gs pos="0">
                <a:srgbClr val="5E9EFF"/>
              </a:gs>
              <a:gs pos="39999">
                <a:srgbClr val="85C2FF"/>
              </a:gs>
              <a:gs pos="70000">
                <a:srgbClr val="C4D6EB"/>
              </a:gs>
              <a:gs pos="100000">
                <a:srgbClr val="FFEBFA"/>
              </a:gs>
            </a:gsLst>
            <a:lin ang="5400000" scaled="0"/>
          </a:gradFill>
        </p:spPr>
        <p:txBody>
          <a:bodyPr wrap="square">
            <a:spAutoFit/>
          </a:bodyPr>
          <a:lstStyle/>
          <a:p>
            <a:r>
              <a:rPr lang="ru-RU" sz="3600" b="1" dirty="0" smtClean="0">
                <a:solidFill>
                  <a:srgbClr val="002060"/>
                </a:solidFill>
              </a:rPr>
              <a:t>Устани, помажи га, то је он.</a:t>
            </a:r>
            <a:endParaRPr lang="sr-Cyrl-CS" sz="3600" b="1" dirty="0">
              <a:solidFill>
                <a:srgbClr val="002060"/>
              </a:solidFill>
            </a:endParaRPr>
          </a:p>
        </p:txBody>
      </p:sp>
      <p:sp>
        <p:nvSpPr>
          <p:cNvPr id="5" name="Rectangle 4"/>
          <p:cNvSpPr/>
          <p:nvPr/>
        </p:nvSpPr>
        <p:spPr>
          <a:xfrm>
            <a:off x="5357818" y="3749457"/>
            <a:ext cx="3786182" cy="3108543"/>
          </a:xfrm>
          <a:prstGeom prst="rect">
            <a:avLst/>
          </a:prstGeom>
        </p:spPr>
        <p:txBody>
          <a:bodyPr wrap="square">
            <a:spAutoFit/>
          </a:bodyPr>
          <a:lstStyle/>
          <a:p>
            <a:r>
              <a:rPr lang="ru-RU" sz="2800" b="1" dirty="0" smtClean="0">
                <a:solidFill>
                  <a:schemeClr val="bg1"/>
                </a:solidFill>
              </a:rPr>
              <a:t>Тада Самуило узе рог са уљем, и помаза га усред браће његове; и сиђе дух Господњи на Давида и оста на њему од тог дана</a:t>
            </a:r>
            <a:endParaRPr lang="sr-Cyrl-C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10_05_0108_BiblePaintings.jpg"/>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1928794" y="4000504"/>
            <a:ext cx="6286544" cy="2554545"/>
          </a:xfrm>
          <a:prstGeom prst="rect">
            <a:avLst/>
          </a:prstGeom>
          <a:solidFill>
            <a:schemeClr val="tx1">
              <a:alpha val="52000"/>
            </a:schemeClr>
          </a:solidFill>
        </p:spPr>
        <p:txBody>
          <a:bodyPr wrap="square">
            <a:spAutoFit/>
          </a:bodyPr>
          <a:lstStyle/>
          <a:p>
            <a:r>
              <a:rPr lang="ru-RU" sz="3200" b="1" dirty="0" smtClean="0">
                <a:solidFill>
                  <a:schemeClr val="bg1"/>
                </a:solidFill>
              </a:rPr>
              <a:t>Међутим, током битке која је игром случаја била у шуми – Авесалом се током јахања заглавио у гране дрвећа и остао висећи.</a:t>
            </a:r>
            <a:endParaRPr lang="ru-RU" sz="32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descr="DAVID (15).JPG"/>
          <p:cNvPicPr>
            <a:picLocks noChangeAspect="1"/>
          </p:cNvPicPr>
          <p:nvPr/>
        </p:nvPicPr>
        <p:blipFill>
          <a:blip r:embed="rId3" cstate="screen"/>
          <a:stretch>
            <a:fillRect/>
          </a:stretch>
        </p:blipFill>
        <p:spPr>
          <a:xfrm>
            <a:off x="0" y="0"/>
            <a:ext cx="9144000" cy="6858000"/>
          </a:xfrm>
          <a:prstGeom prst="rect">
            <a:avLst/>
          </a:prstGeom>
        </p:spPr>
      </p:pic>
      <p:sp>
        <p:nvSpPr>
          <p:cNvPr id="3" name="Rectangle 2"/>
          <p:cNvSpPr/>
          <p:nvPr/>
        </p:nvSpPr>
        <p:spPr>
          <a:xfrm>
            <a:off x="285720" y="5286388"/>
            <a:ext cx="3357554" cy="1384995"/>
          </a:xfrm>
          <a:prstGeom prst="rect">
            <a:avLst/>
          </a:prstGeom>
          <a:solidFill>
            <a:schemeClr val="tx1">
              <a:alpha val="52000"/>
            </a:schemeClr>
          </a:solidFill>
        </p:spPr>
        <p:txBody>
          <a:bodyPr wrap="square">
            <a:spAutoFit/>
          </a:bodyPr>
          <a:lstStyle/>
          <a:p>
            <a:r>
              <a:rPr lang="ru-RU" sz="2800" b="1" dirty="0" smtClean="0">
                <a:solidFill>
                  <a:schemeClr val="bg1"/>
                </a:solidFill>
              </a:rPr>
              <a:t>Јоав није показао  милост и убио је царевог сина.</a:t>
            </a:r>
            <a:endParaRPr lang="ru-RU" sz="28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DVD_017.BMP"/>
          <p:cNvPicPr>
            <a:picLocks noChangeAspect="1"/>
          </p:cNvPicPr>
          <p:nvPr/>
        </p:nvPicPr>
        <p:blipFill>
          <a:blip r:embed="rId2"/>
          <a:stretch>
            <a:fillRect/>
          </a:stretch>
        </p:blipFill>
        <p:spPr>
          <a:xfrm>
            <a:off x="-214345" y="-1"/>
            <a:ext cx="9358344" cy="7018759"/>
          </a:xfrm>
          <a:prstGeom prst="rect">
            <a:avLst/>
          </a:prstGeom>
        </p:spPr>
      </p:pic>
      <p:sp>
        <p:nvSpPr>
          <p:cNvPr id="3" name="Rectangle 2"/>
          <p:cNvSpPr/>
          <p:nvPr/>
        </p:nvSpPr>
        <p:spPr>
          <a:xfrm>
            <a:off x="1071538" y="357166"/>
            <a:ext cx="3357554" cy="1569660"/>
          </a:xfrm>
          <a:prstGeom prst="rect">
            <a:avLst/>
          </a:prstGeom>
          <a:solidFill>
            <a:schemeClr val="tx1">
              <a:alpha val="52000"/>
            </a:schemeClr>
          </a:solidFill>
        </p:spPr>
        <p:txBody>
          <a:bodyPr wrap="square">
            <a:spAutoFit/>
          </a:bodyPr>
          <a:lstStyle/>
          <a:p>
            <a:r>
              <a:rPr lang="ru-RU" sz="2400" b="1" dirty="0" smtClean="0">
                <a:solidFill>
                  <a:schemeClr val="bg1"/>
                </a:solidFill>
              </a:rPr>
              <a:t>Након добијене вести Давид је горко плакао и  туговао говорећи:</a:t>
            </a:r>
            <a:endParaRPr lang="ru-RU" sz="2400" b="1" dirty="0">
              <a:solidFill>
                <a:schemeClr val="bg1"/>
              </a:solidFill>
            </a:endParaRPr>
          </a:p>
        </p:txBody>
      </p:sp>
      <p:sp>
        <p:nvSpPr>
          <p:cNvPr id="4" name="Rectangle 3"/>
          <p:cNvSpPr/>
          <p:nvPr/>
        </p:nvSpPr>
        <p:spPr>
          <a:xfrm>
            <a:off x="5500694" y="2000240"/>
            <a:ext cx="3357554" cy="1200329"/>
          </a:xfrm>
          <a:prstGeom prst="rect">
            <a:avLst/>
          </a:prstGeom>
          <a:solidFill>
            <a:schemeClr val="tx1">
              <a:alpha val="52000"/>
            </a:schemeClr>
          </a:solidFill>
        </p:spPr>
        <p:txBody>
          <a:bodyPr wrap="square">
            <a:spAutoFit/>
          </a:bodyPr>
          <a:lstStyle/>
          <a:p>
            <a:r>
              <a:rPr lang="ru-RU" sz="2400" b="1" dirty="0" smtClean="0">
                <a:solidFill>
                  <a:schemeClr val="bg1"/>
                </a:solidFill>
              </a:rPr>
              <a:t>Мој сине...Авесаломе,мој сине. Сине.</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descr="David-weeping-over-the-death-of-Absalom.jpg"/>
          <p:cNvPicPr>
            <a:picLocks noChangeAspect="1"/>
          </p:cNvPicPr>
          <p:nvPr/>
        </p:nvPicPr>
        <p:blipFill>
          <a:blip r:embed="rId2"/>
          <a:stretch>
            <a:fillRect/>
          </a:stretch>
        </p:blipFill>
        <p:spPr>
          <a:xfrm>
            <a:off x="2000232" y="285728"/>
            <a:ext cx="5086350" cy="6096000"/>
          </a:xfrm>
          <a:prstGeom prst="rect">
            <a:avLst/>
          </a:prstGeom>
        </p:spPr>
      </p:pic>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2.jpg"/>
          <p:cNvPicPr>
            <a:picLocks noChangeAspect="1"/>
          </p:cNvPicPr>
          <p:nvPr/>
        </p:nvPicPr>
        <p:blipFill>
          <a:blip r:embed="rId2"/>
          <a:stretch>
            <a:fillRect/>
          </a:stretch>
        </p:blipFill>
        <p:spPr>
          <a:xfrm>
            <a:off x="0" y="0"/>
            <a:ext cx="4824248" cy="6858000"/>
          </a:xfrm>
          <a:prstGeom prst="rect">
            <a:avLst/>
          </a:prstGeom>
        </p:spPr>
      </p:pic>
      <p:sp>
        <p:nvSpPr>
          <p:cNvPr id="3" name="Rectangle 2"/>
          <p:cNvSpPr/>
          <p:nvPr/>
        </p:nvSpPr>
        <p:spPr>
          <a:xfrm>
            <a:off x="5072066" y="214290"/>
            <a:ext cx="3357554" cy="461665"/>
          </a:xfrm>
          <a:prstGeom prst="rect">
            <a:avLst/>
          </a:prstGeom>
          <a:solidFill>
            <a:schemeClr val="tx1">
              <a:alpha val="52000"/>
            </a:schemeClr>
          </a:solidFill>
        </p:spPr>
        <p:txBody>
          <a:bodyPr wrap="square">
            <a:spAutoFit/>
          </a:bodyPr>
          <a:lstStyle/>
          <a:p>
            <a:r>
              <a:rPr lang="ru-RU" sz="2400" b="1" dirty="0" smtClean="0">
                <a:solidFill>
                  <a:schemeClr val="bg1"/>
                </a:solidFill>
              </a:rPr>
              <a:t>На крају се утеши:</a:t>
            </a:r>
            <a:endParaRPr lang="ru-RU" sz="2400" b="1" dirty="0">
              <a:solidFill>
                <a:schemeClr val="bg1"/>
              </a:solidFill>
            </a:endParaRPr>
          </a:p>
        </p:txBody>
      </p:sp>
      <p:sp>
        <p:nvSpPr>
          <p:cNvPr id="4" name="Rectangle 3"/>
          <p:cNvSpPr/>
          <p:nvPr/>
        </p:nvSpPr>
        <p:spPr>
          <a:xfrm>
            <a:off x="5214942" y="2071678"/>
            <a:ext cx="3357554" cy="1938992"/>
          </a:xfrm>
          <a:prstGeom prst="rect">
            <a:avLst/>
          </a:prstGeom>
          <a:solidFill>
            <a:schemeClr val="tx1">
              <a:alpha val="52000"/>
            </a:schemeClr>
          </a:solidFill>
        </p:spPr>
        <p:txBody>
          <a:bodyPr wrap="square">
            <a:spAutoFit/>
          </a:bodyPr>
          <a:lstStyle/>
          <a:p>
            <a:r>
              <a:rPr lang="ru-RU" sz="2400" b="1" dirty="0" smtClean="0">
                <a:solidFill>
                  <a:schemeClr val="bg1"/>
                </a:solidFill>
              </a:rPr>
              <a:t>Он више никад неће доћи к мени...Али ја ћу једног дана отићи к њему. Тако да нема смисла туговати.</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VD_018.BMP"/>
          <p:cNvPicPr>
            <a:picLocks noChangeAspect="1"/>
          </p:cNvPicPr>
          <p:nvPr/>
        </p:nvPicPr>
        <p:blipFill>
          <a:blip r:embed="rId3"/>
          <a:srcRect/>
          <a:stretch>
            <a:fillRect/>
          </a:stretch>
        </p:blipFill>
        <p:spPr>
          <a:xfrm>
            <a:off x="1285852" y="1500174"/>
            <a:ext cx="5357850" cy="4071966"/>
          </a:xfrm>
          <a:prstGeom prst="rect">
            <a:avLst/>
          </a:prstGeom>
        </p:spPr>
      </p:pic>
      <p:sp>
        <p:nvSpPr>
          <p:cNvPr id="3" name="Rectangle 2"/>
          <p:cNvSpPr/>
          <p:nvPr/>
        </p:nvSpPr>
        <p:spPr>
          <a:xfrm>
            <a:off x="571472" y="0"/>
            <a:ext cx="7572428" cy="830997"/>
          </a:xfrm>
          <a:prstGeom prst="rect">
            <a:avLst/>
          </a:prstGeom>
          <a:solidFill>
            <a:schemeClr val="tx1">
              <a:alpha val="52000"/>
            </a:schemeClr>
          </a:solidFill>
        </p:spPr>
        <p:txBody>
          <a:bodyPr wrap="square">
            <a:spAutoFit/>
          </a:bodyPr>
          <a:lstStyle/>
          <a:p>
            <a:r>
              <a:rPr lang="ru-RU" sz="2400" b="1" dirty="0" smtClean="0">
                <a:solidFill>
                  <a:schemeClr val="bg1"/>
                </a:solidFill>
              </a:rPr>
              <a:t>Давид је јако остарио. Кад је дошло време да умре, он позва свог сина Соломона. </a:t>
            </a:r>
            <a:endParaRPr lang="ru-RU" sz="2400" b="1" dirty="0">
              <a:solidFill>
                <a:schemeClr val="bg1"/>
              </a:solidFill>
            </a:endParaRPr>
          </a:p>
        </p:txBody>
      </p: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2" name="Picture 1" descr="d2.jpg"/>
          <p:cNvPicPr>
            <a:picLocks noChangeAspect="1"/>
          </p:cNvPicPr>
          <p:nvPr/>
        </p:nvPicPr>
        <p:blipFill>
          <a:blip r:embed="rId2"/>
          <a:stretch>
            <a:fillRect/>
          </a:stretch>
        </p:blipFill>
        <p:spPr>
          <a:xfrm>
            <a:off x="0" y="0"/>
            <a:ext cx="4824248" cy="6858000"/>
          </a:xfrm>
          <a:prstGeom prst="rect">
            <a:avLst/>
          </a:prstGeom>
        </p:spPr>
      </p:pic>
      <p:sp>
        <p:nvSpPr>
          <p:cNvPr id="3" name="Rectangle 2"/>
          <p:cNvSpPr/>
          <p:nvPr/>
        </p:nvSpPr>
        <p:spPr>
          <a:xfrm>
            <a:off x="5286380" y="428604"/>
            <a:ext cx="3357554" cy="5262979"/>
          </a:xfrm>
          <a:prstGeom prst="rect">
            <a:avLst/>
          </a:prstGeom>
          <a:solidFill>
            <a:schemeClr val="tx1">
              <a:alpha val="52000"/>
            </a:schemeClr>
          </a:solidFill>
        </p:spPr>
        <p:txBody>
          <a:bodyPr wrap="square">
            <a:spAutoFit/>
          </a:bodyPr>
          <a:lstStyle/>
          <a:p>
            <a:r>
              <a:rPr lang="ru-RU" sz="2400" b="1" dirty="0" smtClean="0">
                <a:solidFill>
                  <a:schemeClr val="bg1"/>
                </a:solidFill>
              </a:rPr>
              <a:t>Давид је владао Израиљем четрдесет година и Израиљ није памтио таквог племенитог цара. Имао је поуздања у Бога и, кад је и грешио, тешко се кајао због својих грехова. Увек је знао да је Господ владар већи од њега и, иако цар, он се сматрао слугом.</a:t>
            </a:r>
            <a:endParaRPr lang="ru-RU" sz="240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AVID (5).JPG"/>
          <p:cNvPicPr>
            <a:picLocks noChangeAspect="1"/>
          </p:cNvPicPr>
          <p:nvPr/>
        </p:nvPicPr>
        <p:blipFill>
          <a:blip r:embed="rId2" cstate="screen"/>
          <a:stretch>
            <a:fillRect/>
          </a:stretch>
        </p:blipFill>
        <p:spPr>
          <a:xfrm>
            <a:off x="3428992" y="-1"/>
            <a:ext cx="2928958" cy="6562581"/>
          </a:xfrm>
          <a:prstGeom prst="rect">
            <a:avLst/>
          </a:prstGeom>
        </p:spPr>
      </p:pic>
      <p:sp>
        <p:nvSpPr>
          <p:cNvPr id="4" name="Rectangle 3"/>
          <p:cNvSpPr/>
          <p:nvPr/>
        </p:nvSpPr>
        <p:spPr>
          <a:xfrm>
            <a:off x="0" y="1500174"/>
            <a:ext cx="3500430" cy="3539430"/>
          </a:xfrm>
          <a:prstGeom prst="rect">
            <a:avLst/>
          </a:prstGeom>
        </p:spPr>
        <p:txBody>
          <a:bodyPr wrap="square">
            <a:spAutoFit/>
          </a:bodyPr>
          <a:lstStyle/>
          <a:p>
            <a:r>
              <a:rPr lang="ru-RU" sz="3200" b="1" i="1" dirty="0" smtClean="0">
                <a:solidFill>
                  <a:schemeClr val="bg1"/>
                </a:solidFill>
              </a:rPr>
              <a:t>Господ је пастир мој, ништа ми неће недостајати.  На зеленој паши пасе ме, води ме на тиху воду. </a:t>
            </a:r>
            <a:endParaRPr lang="sr-Cyrl-CS" sz="3200" b="1" i="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AVID (2).JPG"/>
          <p:cNvPicPr>
            <a:picLocks noChangeAspect="1"/>
          </p:cNvPicPr>
          <p:nvPr/>
        </p:nvPicPr>
        <p:blipFill>
          <a:blip r:embed="rId2" cstate="screen"/>
          <a:stretch>
            <a:fillRect/>
          </a:stretch>
        </p:blipFill>
        <p:spPr>
          <a:xfrm>
            <a:off x="857224" y="0"/>
            <a:ext cx="6096000" cy="6690360"/>
          </a:xfrm>
          <a:prstGeom prst="rect">
            <a:avLst/>
          </a:prstGeom>
        </p:spPr>
      </p:pic>
      <p:sp>
        <p:nvSpPr>
          <p:cNvPr id="3" name="Rectangle 2"/>
          <p:cNvSpPr/>
          <p:nvPr/>
        </p:nvSpPr>
        <p:spPr>
          <a:xfrm>
            <a:off x="4572000" y="0"/>
            <a:ext cx="4572000" cy="1815882"/>
          </a:xfrm>
          <a:prstGeom prst="rect">
            <a:avLst/>
          </a:prstGeom>
          <a:solidFill>
            <a:schemeClr val="accent6">
              <a:lumMod val="75000"/>
              <a:alpha val="37000"/>
            </a:schemeClr>
          </a:solidFill>
        </p:spPr>
        <p:txBody>
          <a:bodyPr>
            <a:spAutoFit/>
          </a:bodyPr>
          <a:lstStyle/>
          <a:p>
            <a:r>
              <a:rPr lang="ru-RU" sz="2800" b="1" dirty="0" smtClean="0">
                <a:solidFill>
                  <a:schemeClr val="bg1"/>
                </a:solidFill>
              </a:rPr>
              <a:t>Душу моју опоравља, води ме стазама праведним имена ради свог.</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2" name="Picture 1" descr="DAVID (7).JPG"/>
          <p:cNvPicPr>
            <a:picLocks noChangeAspect="1"/>
          </p:cNvPicPr>
          <p:nvPr/>
        </p:nvPicPr>
        <p:blipFill>
          <a:blip r:embed="rId2" cstate="screen"/>
          <a:stretch>
            <a:fillRect/>
          </a:stretch>
        </p:blipFill>
        <p:spPr>
          <a:xfrm>
            <a:off x="428596" y="0"/>
            <a:ext cx="8358214" cy="6856980"/>
          </a:xfrm>
          <a:prstGeom prst="rect">
            <a:avLst/>
          </a:prstGeom>
        </p:spPr>
      </p:pic>
      <p:sp>
        <p:nvSpPr>
          <p:cNvPr id="3" name="Rectangle 2"/>
          <p:cNvSpPr/>
          <p:nvPr/>
        </p:nvSpPr>
        <p:spPr>
          <a:xfrm>
            <a:off x="0" y="4611231"/>
            <a:ext cx="4572000" cy="2246769"/>
          </a:xfrm>
          <a:prstGeom prst="rect">
            <a:avLst/>
          </a:prstGeom>
          <a:solidFill>
            <a:schemeClr val="accent6">
              <a:lumMod val="60000"/>
              <a:lumOff val="40000"/>
            </a:schemeClr>
          </a:solidFill>
        </p:spPr>
        <p:txBody>
          <a:bodyPr>
            <a:spAutoFit/>
          </a:bodyPr>
          <a:lstStyle/>
          <a:p>
            <a:r>
              <a:rPr lang="ru-RU" sz="2800" b="1" dirty="0" smtClean="0">
                <a:solidFill>
                  <a:schemeClr val="bg1"/>
                </a:solidFill>
              </a:rPr>
              <a:t>Да пођем и долином сена смртнога, нећу се бојати зла; јер си Ти са мном; штап Твој и палица Твоја теши ме.</a:t>
            </a:r>
            <a:endParaRPr lang="sr-Cyrl-CS" sz="2800"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DSCN0073.JPG"/>
          <p:cNvPicPr>
            <a:picLocks noChangeAspect="1"/>
          </p:cNvPicPr>
          <p:nvPr/>
        </p:nvPicPr>
        <p:blipFill>
          <a:blip r:embed="rId3" cstate="screen"/>
          <a:srcRect/>
          <a:stretch>
            <a:fillRect/>
          </a:stretch>
        </p:blipFill>
        <p:spPr>
          <a:xfrm>
            <a:off x="428596" y="0"/>
            <a:ext cx="3357554" cy="6668737"/>
          </a:xfrm>
          <a:prstGeom prst="rect">
            <a:avLst/>
          </a:prstGeom>
        </p:spPr>
      </p:pic>
      <p:sp>
        <p:nvSpPr>
          <p:cNvPr id="3" name="Rectangle 2"/>
          <p:cNvSpPr/>
          <p:nvPr/>
        </p:nvSpPr>
        <p:spPr>
          <a:xfrm>
            <a:off x="4214810" y="142852"/>
            <a:ext cx="4572000" cy="3108543"/>
          </a:xfrm>
          <a:prstGeom prst="rect">
            <a:avLst/>
          </a:prstGeom>
        </p:spPr>
        <p:txBody>
          <a:bodyPr>
            <a:spAutoFit/>
          </a:bodyPr>
          <a:lstStyle/>
          <a:p>
            <a:r>
              <a:rPr lang="ru-RU" sz="2800" b="1" dirty="0" smtClean="0">
                <a:solidFill>
                  <a:schemeClr val="bg1"/>
                </a:solidFill>
              </a:rPr>
              <a:t>А дух Господњи отиде од Саула, и узнемираваше га мрзовоља коју је Бог допустио. Слуге му предложише да му нађу доброг музичара који би га орасположио.</a:t>
            </a:r>
            <a:endParaRPr lang="sr-Cyrl-CS" sz="2800" b="1" dirty="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descr="DAVID (13).JPG"/>
          <p:cNvPicPr>
            <a:picLocks noChangeAspect="1"/>
          </p:cNvPicPr>
          <p:nvPr/>
        </p:nvPicPr>
        <p:blipFill>
          <a:blip r:embed="rId2" cstate="screen"/>
          <a:stretch>
            <a:fillRect/>
          </a:stretch>
        </p:blipFill>
        <p:spPr>
          <a:xfrm>
            <a:off x="357158" y="1285860"/>
            <a:ext cx="8628888" cy="4669536"/>
          </a:xfrm>
          <a:prstGeom prst="rect">
            <a:avLst/>
          </a:prstGeom>
        </p:spPr>
      </p:pic>
      <p:sp>
        <p:nvSpPr>
          <p:cNvPr id="4" name="Rectangle 3"/>
          <p:cNvSpPr/>
          <p:nvPr/>
        </p:nvSpPr>
        <p:spPr>
          <a:xfrm>
            <a:off x="214282" y="0"/>
            <a:ext cx="8286808" cy="1384995"/>
          </a:xfrm>
          <a:prstGeom prst="rect">
            <a:avLst/>
          </a:prstGeom>
        </p:spPr>
        <p:txBody>
          <a:bodyPr wrap="square">
            <a:spAutoFit/>
          </a:bodyPr>
          <a:lstStyle/>
          <a:p>
            <a:r>
              <a:rPr lang="ru-RU" sz="2800" b="1" i="1" dirty="0" smtClean="0">
                <a:solidFill>
                  <a:schemeClr val="bg1"/>
                </a:solidFill>
              </a:rPr>
              <a:t>Поставио си преда мном трпезу на видику непријатељима мојим; намазао си уљем главу моју, и чаша је моја препуна.</a:t>
            </a:r>
            <a:endParaRPr lang="sr-Cyrl-CS" sz="2800" b="1" i="1" dirty="0"/>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DAVID (21).JPG"/>
          <p:cNvPicPr>
            <a:picLocks noChangeAspect="1"/>
          </p:cNvPicPr>
          <p:nvPr/>
        </p:nvPicPr>
        <p:blipFill>
          <a:blip r:embed="rId2" cstate="screen"/>
          <a:stretch>
            <a:fillRect/>
          </a:stretch>
        </p:blipFill>
        <p:spPr>
          <a:xfrm>
            <a:off x="4286248" y="714356"/>
            <a:ext cx="4239768" cy="5175504"/>
          </a:xfrm>
          <a:prstGeom prst="rect">
            <a:avLst/>
          </a:prstGeom>
        </p:spPr>
      </p:pic>
      <p:sp>
        <p:nvSpPr>
          <p:cNvPr id="3" name="Rectangle 2"/>
          <p:cNvSpPr/>
          <p:nvPr/>
        </p:nvSpPr>
        <p:spPr>
          <a:xfrm>
            <a:off x="1214415" y="5000636"/>
            <a:ext cx="1785950"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sr-Cyrl-CS" sz="5400" b="1" i="1" cap="none" spc="0" dirty="0" smtClean="0">
                <a:ln w="50800"/>
                <a:solidFill>
                  <a:schemeClr val="bg1">
                    <a:shade val="50000"/>
                  </a:schemeClr>
                </a:solidFill>
                <a:effectLst/>
              </a:rPr>
              <a:t>КРАЈ</a:t>
            </a:r>
            <a:endParaRPr lang="en-US" sz="5400" b="1" i="1" cap="none" spc="0" dirty="0">
              <a:ln w="50800"/>
              <a:solidFill>
                <a:schemeClr val="bg1">
                  <a:shade val="50000"/>
                </a:schemeClr>
              </a:solidFill>
              <a:effectLst/>
            </a:endParaRPr>
          </a:p>
        </p:txBody>
      </p:sp>
      <p:sp>
        <p:nvSpPr>
          <p:cNvPr id="4" name="TextBox 3"/>
          <p:cNvSpPr txBox="1"/>
          <p:nvPr/>
        </p:nvSpPr>
        <p:spPr>
          <a:xfrm>
            <a:off x="214282" y="214290"/>
            <a:ext cx="3857652" cy="5016758"/>
          </a:xfrm>
          <a:prstGeom prst="rect">
            <a:avLst/>
          </a:prstGeom>
          <a:noFill/>
        </p:spPr>
        <p:txBody>
          <a:bodyPr wrap="square" rtlCol="0">
            <a:spAutoFit/>
          </a:bodyPr>
          <a:lstStyle/>
          <a:p>
            <a:r>
              <a:rPr lang="ru-RU" sz="3200" b="1" i="1" dirty="0" smtClean="0">
                <a:solidFill>
                  <a:schemeClr val="bg1"/>
                </a:solidFill>
              </a:rPr>
              <a:t/>
            </a:r>
            <a:br>
              <a:rPr lang="ru-RU" sz="3200" b="1" i="1" dirty="0" smtClean="0">
                <a:solidFill>
                  <a:schemeClr val="bg1"/>
                </a:solidFill>
              </a:rPr>
            </a:br>
            <a:r>
              <a:rPr lang="ru-RU" sz="3200" b="1" i="1" dirty="0" smtClean="0">
                <a:solidFill>
                  <a:schemeClr val="bg1"/>
                </a:solidFill>
              </a:rPr>
              <a:t/>
            </a:r>
            <a:br>
              <a:rPr lang="ru-RU" sz="3200" b="1" i="1" dirty="0" smtClean="0">
                <a:solidFill>
                  <a:schemeClr val="bg1"/>
                </a:solidFill>
              </a:rPr>
            </a:br>
            <a:r>
              <a:rPr lang="ru-RU" sz="3200" b="1" i="1" dirty="0" smtClean="0">
                <a:solidFill>
                  <a:schemeClr val="bg1"/>
                </a:solidFill>
              </a:rPr>
              <a:t>Да! Доброта и милост Твоја пратиће ме у све дане живота мог, и ја ћу живети у дому Господњем задуго.</a:t>
            </a:r>
          </a:p>
          <a:p>
            <a:endParaRPr lang="sr-Cyrl-CS" sz="3200" b="1" i="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2" name="Picture 1" descr="DSCN0073.JPG"/>
          <p:cNvPicPr>
            <a:picLocks noChangeAspect="1"/>
          </p:cNvPicPr>
          <p:nvPr/>
        </p:nvPicPr>
        <p:blipFill>
          <a:blip r:embed="rId2" cstate="screen"/>
          <a:stretch>
            <a:fillRect/>
          </a:stretch>
        </p:blipFill>
        <p:spPr>
          <a:xfrm>
            <a:off x="-1" y="0"/>
            <a:ext cx="6248747" cy="6858000"/>
          </a:xfrm>
          <a:prstGeom prst="rect">
            <a:avLst/>
          </a:prstGeom>
        </p:spPr>
      </p:pic>
      <p:sp>
        <p:nvSpPr>
          <p:cNvPr id="40961" name="Rectangle 1"/>
          <p:cNvSpPr>
            <a:spLocks noChangeArrowheads="1"/>
          </p:cNvSpPr>
          <p:nvPr/>
        </p:nvSpPr>
        <p:spPr bwMode="auto">
          <a:xfrm>
            <a:off x="6286512" y="0"/>
            <a:ext cx="285748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CS" sz="2800" b="1" i="0" u="none" strike="noStrike" cap="none" normalizeH="0" baseline="0" dirty="0" smtClean="0">
                <a:ln>
                  <a:noFill/>
                </a:ln>
                <a:solidFill>
                  <a:schemeClr val="bg1"/>
                </a:solidFill>
                <a:effectLst/>
                <a:latin typeface="Arial" pitchFamily="34" charset="0"/>
                <a:cs typeface="Arial" pitchFamily="34" charset="0"/>
              </a:rPr>
              <a:t> Давид дође к</a:t>
            </a:r>
            <a:r>
              <a:rPr kumimoji="0" lang="sr-Cyrl-CS" sz="2800" b="1" i="0" u="none" strike="noStrike" cap="none" normalizeH="0" baseline="0" dirty="0" smtClean="0">
                <a:ln>
                  <a:noFill/>
                </a:ln>
                <a:solidFill>
                  <a:schemeClr val="bg1"/>
                </a:solidFill>
                <a:effectLst/>
                <a:latin typeface="Arial" pitchFamily="34" charset="0"/>
                <a:cs typeface="Arial" pitchFamily="34" charset="0"/>
              </a:rPr>
              <a:t>од</a:t>
            </a:r>
            <a:r>
              <a:rPr kumimoji="0" lang="sr-Latn-CS" sz="2800" b="1" i="0" u="none" strike="noStrike" cap="none" normalizeH="0" baseline="0" dirty="0" smtClean="0">
                <a:ln>
                  <a:noFill/>
                </a:ln>
                <a:solidFill>
                  <a:schemeClr val="bg1"/>
                </a:solidFill>
                <a:effectLst/>
                <a:latin typeface="Arial" pitchFamily="34" charset="0"/>
                <a:cs typeface="Arial" pitchFamily="34" charset="0"/>
              </a:rPr>
              <a:t> Саул</a:t>
            </a:r>
            <a:r>
              <a:rPr kumimoji="0" lang="sr-Cyrl-CS" sz="2800" b="1" i="0" u="none" strike="noStrike" cap="none" normalizeH="0" baseline="0" dirty="0" smtClean="0">
                <a:ln>
                  <a:noFill/>
                </a:ln>
                <a:solidFill>
                  <a:schemeClr val="bg1"/>
                </a:solidFill>
                <a:effectLst/>
                <a:latin typeface="Arial" pitchFamily="34" charset="0"/>
                <a:cs typeface="Arial" pitchFamily="34" charset="0"/>
              </a:rPr>
              <a:t>а</a:t>
            </a:r>
            <a:r>
              <a:rPr kumimoji="0" lang="sr-Latn-CS" sz="2800" b="1" i="0" u="none" strike="noStrike" cap="none" normalizeH="0" baseline="0" dirty="0" smtClean="0">
                <a:ln>
                  <a:noFill/>
                </a:ln>
                <a:solidFill>
                  <a:schemeClr val="bg1"/>
                </a:solidFill>
                <a:effectLst/>
                <a:latin typeface="Arial" pitchFamily="34" charset="0"/>
                <a:cs typeface="Arial" pitchFamily="34" charset="0"/>
              </a:rPr>
              <a:t> и </a:t>
            </a:r>
            <a:r>
              <a:rPr kumimoji="0" lang="sr-Cyrl-CS" sz="2800" b="1" i="0" u="none" strike="noStrike" cap="none" normalizeH="0" baseline="0" dirty="0" smtClean="0">
                <a:ln>
                  <a:noFill/>
                </a:ln>
                <a:solidFill>
                  <a:schemeClr val="bg1"/>
                </a:solidFill>
                <a:effectLst/>
                <a:latin typeface="Arial" pitchFamily="34" charset="0"/>
                <a:cs typeface="Arial" pitchFamily="34" charset="0"/>
              </a:rPr>
              <a:t>свираше</a:t>
            </a:r>
            <a:r>
              <a:rPr kumimoji="0" lang="sr-Cyrl-CS" sz="2800" b="1" i="0" u="none" strike="noStrike" cap="none" normalizeH="0" dirty="0" smtClean="0">
                <a:ln>
                  <a:noFill/>
                </a:ln>
                <a:solidFill>
                  <a:schemeClr val="bg1"/>
                </a:solidFill>
                <a:effectLst/>
                <a:latin typeface="Arial" pitchFamily="34" charset="0"/>
                <a:cs typeface="Arial" pitchFamily="34" charset="0"/>
              </a:rPr>
              <a:t> му</a:t>
            </a:r>
            <a:r>
              <a:rPr kumimoji="0" lang="sr-Latn-CS" sz="2800" b="1" i="0" u="none" strike="noStrike" cap="none" normalizeH="0" baseline="0" dirty="0" smtClean="0">
                <a:ln>
                  <a:noFill/>
                </a:ln>
                <a:solidFill>
                  <a:schemeClr val="bg1"/>
                </a:solidFill>
                <a:effectLst/>
                <a:latin typeface="Arial" pitchFamily="34" charset="0"/>
                <a:cs typeface="Arial" pitchFamily="34" charset="0"/>
              </a:rPr>
              <a:t>, и омиле Саулу веома, те га постави да му носи оружје.</a:t>
            </a:r>
            <a:br>
              <a:rPr kumimoji="0" lang="sr-Latn-CS" sz="2800" b="1" i="0" u="none" strike="noStrike" cap="none" normalizeH="0" baseline="0" dirty="0" smtClean="0">
                <a:ln>
                  <a:noFill/>
                </a:ln>
                <a:solidFill>
                  <a:schemeClr val="bg1"/>
                </a:solidFill>
                <a:effectLst/>
                <a:latin typeface="Arial" pitchFamily="34" charset="0"/>
                <a:cs typeface="Arial" pitchFamily="34" charset="0"/>
              </a:rPr>
            </a:br>
            <a:r>
              <a:rPr kumimoji="0" lang="sr-Latn-CS" sz="2800" b="1" i="0" u="none" strike="noStrike" cap="none" normalizeH="0" baseline="0" dirty="0" smtClean="0">
                <a:ln>
                  <a:noFill/>
                </a:ln>
                <a:solidFill>
                  <a:schemeClr val="bg1"/>
                </a:solidFill>
                <a:effectLst/>
                <a:latin typeface="Arial" pitchFamily="34" charset="0"/>
                <a:cs typeface="Arial" pitchFamily="34" charset="0"/>
              </a:rPr>
              <a:t> Потом посла Саул к Јесеју и поручи</a:t>
            </a:r>
            <a:r>
              <a:rPr kumimoji="0" lang="sr-Cyrl-CS" sz="2800" b="1" i="0" u="none" strike="noStrike" cap="none" normalizeH="0" baseline="0" dirty="0" smtClean="0">
                <a:ln>
                  <a:noFill/>
                </a:ln>
                <a:solidFill>
                  <a:schemeClr val="bg1"/>
                </a:solidFill>
                <a:effectLst/>
                <a:latin typeface="Arial" pitchFamily="34" charset="0"/>
                <a:cs typeface="Arial" pitchFamily="34" charset="0"/>
              </a:rPr>
              <a:t>:</a:t>
            </a:r>
            <a:endParaRPr kumimoji="0" lang="sr-Latn-CS" sz="2800" b="1" i="0" u="none" strike="noStrike" cap="none" normalizeH="0" baseline="0" dirty="0" smtClean="0">
              <a:ln>
                <a:noFill/>
              </a:ln>
              <a:solidFill>
                <a:srgbClr val="7030A0"/>
              </a:solidFill>
              <a:effectLst/>
              <a:latin typeface="Arial" pitchFamily="34" charset="0"/>
            </a:endParaRPr>
          </a:p>
        </p:txBody>
      </p:sp>
      <p:sp>
        <p:nvSpPr>
          <p:cNvPr id="5" name="Rectangle 4"/>
          <p:cNvSpPr/>
          <p:nvPr/>
        </p:nvSpPr>
        <p:spPr>
          <a:xfrm>
            <a:off x="6286512" y="4180344"/>
            <a:ext cx="2857488" cy="2677656"/>
          </a:xfrm>
          <a:prstGeom prst="rect">
            <a:avLst/>
          </a:prstGeom>
        </p:spPr>
        <p:txBody>
          <a:bodyPr wrap="square">
            <a:spAutoFit/>
          </a:bodyPr>
          <a:lstStyle/>
          <a:p>
            <a:r>
              <a:rPr lang="sr-Latn-CS" sz="2800" b="1" dirty="0" smtClean="0">
                <a:solidFill>
                  <a:srgbClr val="7030A0"/>
                </a:solidFill>
                <a:latin typeface="Arial" pitchFamily="34" charset="0"/>
                <a:cs typeface="Arial" pitchFamily="34" charset="0"/>
              </a:rPr>
              <a:t>Нека Давид остане </a:t>
            </a:r>
            <a:r>
              <a:rPr lang="sr-Cyrl-CS" sz="2800" b="1" dirty="0" smtClean="0">
                <a:solidFill>
                  <a:srgbClr val="7030A0"/>
                </a:solidFill>
                <a:latin typeface="Arial" pitchFamily="34" charset="0"/>
                <a:cs typeface="Arial" pitchFamily="34" charset="0"/>
              </a:rPr>
              <a:t>мало </a:t>
            </a:r>
            <a:r>
              <a:rPr lang="sr-Latn-CS" sz="2800" b="1" dirty="0" smtClean="0">
                <a:solidFill>
                  <a:srgbClr val="7030A0"/>
                </a:solidFill>
                <a:latin typeface="Arial" pitchFamily="34" charset="0"/>
                <a:cs typeface="Arial" pitchFamily="34" charset="0"/>
              </a:rPr>
              <a:t>код мене, јер је нашао милост преда мном.</a:t>
            </a:r>
            <a:endParaRPr lang="sr-Cyrl-C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143</TotalTime>
  <Words>3174</Words>
  <Application>Microsoft Office PowerPoint</Application>
  <PresentationFormat>On-screen Show (4:3)</PresentationFormat>
  <Paragraphs>156</Paragraphs>
  <Slides>81</Slides>
  <Notes>1</Notes>
  <HiddenSlides>0</HiddenSlides>
  <MMClips>3</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Paper</vt:lpstr>
      <vt:lpstr>Office Theme</vt:lpstr>
      <vt:lpstr>Цар  </vt:lpstr>
      <vt:lpstr>Саулова слаба вера</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Цар  </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Цар  </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Цар Давид</dc:title>
  <dc:creator>Home</dc:creator>
  <cp:lastModifiedBy>notebook</cp:lastModifiedBy>
  <cp:revision>19</cp:revision>
  <dcterms:created xsi:type="dcterms:W3CDTF">2011-10-26T03:24:02Z</dcterms:created>
  <dcterms:modified xsi:type="dcterms:W3CDTF">2015-09-28T01:46:54Z</dcterms:modified>
</cp:coreProperties>
</file>