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66" r:id="rId2"/>
    <p:sldId id="265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9A84-5D6B-48A6-A36F-C77CBFFE8CF2}" type="datetimeFigureOut">
              <a:rPr lang="sr-Latn-BA" smtClean="0"/>
              <a:t>26.11.2018.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ADC3-BCFB-4A99-886E-B8BA8DC7A7A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9A84-5D6B-48A6-A36F-C77CBFFE8CF2}" type="datetimeFigureOut">
              <a:rPr lang="sr-Latn-BA" smtClean="0"/>
              <a:t>26.11.2018.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ADC3-BCFB-4A99-886E-B8BA8DC7A7A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9A84-5D6B-48A6-A36F-C77CBFFE8CF2}" type="datetimeFigureOut">
              <a:rPr lang="sr-Latn-BA" smtClean="0"/>
              <a:t>26.11.2018.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ADC3-BCFB-4A99-886E-B8BA8DC7A7A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9A84-5D6B-48A6-A36F-C77CBFFE8CF2}" type="datetimeFigureOut">
              <a:rPr lang="sr-Latn-BA" smtClean="0"/>
              <a:t>26.11.2018.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ADC3-BCFB-4A99-886E-B8BA8DC7A7A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9A84-5D6B-48A6-A36F-C77CBFFE8CF2}" type="datetimeFigureOut">
              <a:rPr lang="sr-Latn-BA" smtClean="0"/>
              <a:t>26.11.2018.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ADC3-BCFB-4A99-886E-B8BA8DC7A7A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9A84-5D6B-48A6-A36F-C77CBFFE8CF2}" type="datetimeFigureOut">
              <a:rPr lang="sr-Latn-BA" smtClean="0"/>
              <a:t>26.11.2018.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ADC3-BCFB-4A99-886E-B8BA8DC7A7AF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9A84-5D6B-48A6-A36F-C77CBFFE8CF2}" type="datetimeFigureOut">
              <a:rPr lang="sr-Latn-BA" smtClean="0"/>
              <a:t>26.11.2018.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ADC3-BCFB-4A99-886E-B8BA8DC7A7A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9A84-5D6B-48A6-A36F-C77CBFFE8CF2}" type="datetimeFigureOut">
              <a:rPr lang="sr-Latn-BA" smtClean="0"/>
              <a:t>26.11.2018.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ADC3-BCFB-4A99-886E-B8BA8DC7A7A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9A84-5D6B-48A6-A36F-C77CBFFE8CF2}" type="datetimeFigureOut">
              <a:rPr lang="sr-Latn-BA" smtClean="0"/>
              <a:t>26.11.2018.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ADC3-BCFB-4A99-886E-B8BA8DC7A7A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9A84-5D6B-48A6-A36F-C77CBFFE8CF2}" type="datetimeFigureOut">
              <a:rPr lang="sr-Latn-BA" smtClean="0"/>
              <a:t>26.11.2018.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FFADC3-BCFB-4A99-886E-B8BA8DC7A7A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9A84-5D6B-48A6-A36F-C77CBFFE8CF2}" type="datetimeFigureOut">
              <a:rPr lang="sr-Latn-BA" smtClean="0"/>
              <a:t>26.11.2018.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ADC3-BCFB-4A99-886E-B8BA8DC7A7A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F39A84-5D6B-48A6-A36F-C77CBFFE8CF2}" type="datetimeFigureOut">
              <a:rPr lang="sr-Latn-BA" smtClean="0"/>
              <a:t>26.11.2018.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5FFADC3-BCFB-4A99-886E-B8BA8DC7A7AF}" type="slidenum">
              <a:rPr lang="sr-Latn-BA" smtClean="0"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72" y="692696"/>
            <a:ext cx="5256584" cy="504056"/>
          </a:xfrm>
        </p:spPr>
        <p:txBody>
          <a:bodyPr/>
          <a:lstStyle/>
          <a:p>
            <a:r>
              <a:rPr lang="sr-Cyrl-BA" sz="4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ЖИВОТ РАНЕ ЦРКВЕ </a:t>
            </a:r>
            <a:endParaRPr lang="sr-Latn-BA" sz="4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BA" dirty="0" smtClean="0"/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14336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4255">
        <p14:vortex/>
      </p:transition>
    </mc:Choice>
    <mc:Fallback xmlns="">
      <p:transition spd="slow" advTm="42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BA" dirty="0" smtClean="0"/>
              <a:t>Братска љубав првих хришћана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7416824" cy="338437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000" dirty="0"/>
              <a:t>У старом </a:t>
            </a:r>
            <a:r>
              <a:rPr lang="sr-Cyrl-BA" sz="2000" dirty="0" smtClean="0"/>
              <a:t>Јерусалиму </a:t>
            </a:r>
            <a:r>
              <a:rPr lang="sr-Cyrl-BA" sz="2000" dirty="0"/>
              <a:t>хришћани су били веома сложни и све што су имали међусобно </a:t>
            </a:r>
            <a:r>
              <a:rPr lang="sr-Cyrl-BA" sz="2000" dirty="0" smtClean="0"/>
              <a:t>су дијелили</a:t>
            </a:r>
            <a:r>
              <a:rPr lang="sr-Cyrl-BA" sz="20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r-Cyrl-BA" sz="2000" dirty="0"/>
              <a:t>Они су се називали БРАЋОМ и СЕСТРАМА</a:t>
            </a:r>
            <a:r>
              <a:rPr lang="sr-Cyrl-BA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Богати хришћани дио  свог богства дали би Светим Апостолима, а они </a:t>
            </a:r>
            <a:r>
              <a:rPr lang="ru-RU" sz="2000" dirty="0" smtClean="0"/>
              <a:t>би потом </a:t>
            </a:r>
            <a:r>
              <a:rPr lang="ru-RU" sz="2000" dirty="0"/>
              <a:t>давали сиромашним хришћахима.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Хришћани своју љубав пружили су и другом народу, а поготово сиротињи, трудницама, удовцима, старима, сирочади, а то нарочито у вријеме: ГЛАДИ, БОЛЕСТИ, РАТА...</a:t>
            </a:r>
          </a:p>
          <a:p>
            <a:pPr>
              <a:buFont typeface="Arial" pitchFamily="34" charset="0"/>
              <a:buChar char="•"/>
            </a:pPr>
            <a:endParaRPr lang="sr-Cyrl-BA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29753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79769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7599">
        <p14:honeycomb/>
      </p:transition>
    </mc:Choice>
    <mc:Fallback xmlns="">
      <p:transition spd="slow" advTm="3759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62068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BA" dirty="0" smtClean="0"/>
              <a:t>Јерархија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hidden">
          <a:xfrm>
            <a:off x="0" y="764704"/>
            <a:ext cx="9144000" cy="590465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numCol="2"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r-Cyrl-BA" sz="2000" dirty="0" smtClean="0"/>
              <a:t>Једини циљ им је био да се усаврше по науци ХРИСТОВОЈ, то јест да постану ХРИСТОЛСКИ.</a:t>
            </a:r>
          </a:p>
          <a:p>
            <a:pPr algn="just">
              <a:buFont typeface="Arial" pitchFamily="34" charset="0"/>
              <a:buChar char="•"/>
            </a:pPr>
            <a:r>
              <a:rPr lang="sr-Cyrl-BA" sz="2000" dirty="0" smtClean="0"/>
              <a:t>Први учитељи ХРИСТОВЕ ЦРКВЕ били су СВЕТИ апостоли, зато што им је сам Господ дао да подучавају.</a:t>
            </a:r>
          </a:p>
          <a:p>
            <a:pPr algn="just">
              <a:buFont typeface="Arial" pitchFamily="34" charset="0"/>
              <a:buChar char="•"/>
            </a:pPr>
            <a:r>
              <a:rPr lang="sr-Cyrl-BA" sz="2000" dirty="0" smtClean="0"/>
              <a:t>У самом почетку у Јерусалиму било је седам(7) апостолских помоћника и они су се називали  ЂАКОНИМА, први међу њима био је СТЕФАН.</a:t>
            </a:r>
          </a:p>
          <a:p>
            <a:pPr algn="just">
              <a:buFont typeface="Arial" pitchFamily="34" charset="0"/>
              <a:buChar char="•"/>
            </a:pPr>
            <a:r>
              <a:rPr lang="sr-Cyrl-BA" sz="2000" dirty="0" smtClean="0"/>
              <a:t>Убрзо након ђакона Свети апостоли су пронашли нове помоћнике (у цркви) ПРЕЗБИТЕРЕ или СВЕШТИНЕКЕ.Они су учили свети народ и вршили Свете Тајне.</a:t>
            </a:r>
            <a:r>
              <a:rPr lang="ru-RU" sz="2000" dirty="0"/>
              <a:t> </a:t>
            </a: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Свети </a:t>
            </a:r>
            <a:r>
              <a:rPr lang="ru-RU" sz="2000" dirty="0"/>
              <a:t>апостоли нису успјевали да свуда постављају свештенике и ђаконе, те су одлучили да у цркву поставе нови чин ЕПИСКОПЕ.Они нису само учили и служили, већ су и добили власт да постављају свештенике и ђаконе.Свети Апостол Павле је поставио за епископа ефеске цркве, свог ученика ТИМОТЕЈА,а његов други ученик ТИМ био је постављен епископа на Криту.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/>
              <a:t>У цркви су тада настала три главна чина :ЕПИСКОПСКИ,СВЕШТЕНИЧКИ И ЂАКОНСКИ.</a:t>
            </a:r>
            <a:endParaRPr lang="sr-Cyrl-BA" sz="2000" dirty="0" smtClean="0"/>
          </a:p>
        </p:txBody>
      </p:sp>
    </p:spTree>
    <p:extLst>
      <p:ext uri="{BB962C8B-B14F-4D97-AF65-F5344CB8AC3E}">
        <p14:creationId xmlns:p14="http://schemas.microsoft.com/office/powerpoint/2010/main" val="333619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114752">
        <p14:glitter pattern="hexagon"/>
      </p:transition>
    </mc:Choice>
    <mc:Fallback xmlns="">
      <p:transition spd="slow" advTm="1147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BA" dirty="0" smtClean="0"/>
              <a:t>Хришћанска богослужења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80728"/>
            <a:ext cx="7520940" cy="3579849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BA" sz="2000" dirty="0" smtClean="0"/>
              <a:t>За вршење Свете тајне причешћа Свети апостоли са осталим хришћанима окупљају се најчешће у приватном дому СВЕТОГ АПОСТОЛА И ЈЕБАНЂЕЛИСТЕ МАРКА.</a:t>
            </a:r>
          </a:p>
          <a:p>
            <a:r>
              <a:rPr lang="sr-Cyrl-BA" sz="2000" dirty="0" smtClean="0"/>
              <a:t>Јерусалимски хришћани су се окупљали на богослужења сваки дан, а они који су живљјели ван Јерусалима су се окупљали НЕДЕЉОМ, јер је недеља дан одмора и дан ХРИСТОВОГ васкрсења.</a:t>
            </a:r>
          </a:p>
          <a:p>
            <a:r>
              <a:rPr lang="sr-Cyrl-BA" sz="2000" dirty="0" smtClean="0"/>
              <a:t>На крају СВЕТЕ ЛИТУРГИЈЕ хришћани су одражавали заједничку вечеру, или ВЕЧЕРУ ЉУБАВИ(</a:t>
            </a:r>
            <a:r>
              <a:rPr lang="sr-Latn-BA" sz="2000" dirty="0" smtClean="0"/>
              <a:t>AIANY)</a:t>
            </a:r>
            <a:r>
              <a:rPr lang="sr-Cyrl-BA" sz="2000" dirty="0" smtClean="0"/>
              <a:t>, гдје су сви приступили јели од приноса који је престао од СВЕТЕ ЛИТУРГИЈЕ.</a:t>
            </a:r>
          </a:p>
        </p:txBody>
      </p:sp>
      <p:sp>
        <p:nvSpPr>
          <p:cNvPr id="4" name="Freeform 3"/>
          <p:cNvSpPr/>
          <p:nvPr/>
        </p:nvSpPr>
        <p:spPr>
          <a:xfrm flipV="1">
            <a:off x="11700792" y="1196752"/>
            <a:ext cx="360040" cy="164516"/>
          </a:xfrm>
          <a:custGeom>
            <a:avLst/>
            <a:gdLst>
              <a:gd name="connsiteX0" fmla="*/ 28136 w 28136"/>
              <a:gd name="connsiteY0" fmla="*/ 140677 h 140677"/>
              <a:gd name="connsiteX1" fmla="*/ 0 w 28136"/>
              <a:gd name="connsiteY1" fmla="*/ 0 h 14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36" h="140677">
                <a:moveTo>
                  <a:pt x="28136" y="140677"/>
                </a:moveTo>
                <a:cubicBezTo>
                  <a:pt x="13336" y="7476"/>
                  <a:pt x="44095" y="4409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8442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6139">
        <p14:ripple dir="ld"/>
      </p:transition>
    </mc:Choice>
    <mc:Fallback xmlns="">
      <p:transition spd="slow" advTm="8613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32" y="2478404"/>
            <a:ext cx="2592288" cy="2088232"/>
          </a:xfrm>
        </p:spPr>
        <p:txBody>
          <a:bodyPr/>
          <a:lstStyle/>
          <a:p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>
                <a:cs typeface="Arabic Typesetting" pitchFamily="66" charset="-78"/>
              </a:rPr>
              <a:t>РАДИЛА:</a:t>
            </a:r>
            <a:r>
              <a:rPr lang="sr-Cyrl-BA" dirty="0">
                <a:cs typeface="Arabic Typesetting" pitchFamily="66" charset="-78"/>
              </a:rPr>
              <a:t/>
            </a:r>
            <a:br>
              <a:rPr lang="sr-Cyrl-BA" dirty="0">
                <a:cs typeface="Arabic Typesetting" pitchFamily="66" charset="-78"/>
              </a:rPr>
            </a:br>
            <a:endParaRPr lang="sr-Latn-BA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7716" y="3573016"/>
            <a:ext cx="2448272" cy="136815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sr-Cyrl-BA" sz="2800" i="1" u="sng" dirty="0" smtClean="0">
                <a:latin typeface="+mj-lt"/>
              </a:rPr>
              <a:t>ВУКОБРАТ</a:t>
            </a:r>
            <a:r>
              <a:rPr lang="sr-Cyrl-BA" sz="2800" i="1" dirty="0" smtClean="0">
                <a:latin typeface="+mj-lt"/>
              </a:rPr>
              <a:t> </a:t>
            </a:r>
            <a:r>
              <a:rPr lang="sr-Cyrl-BA" sz="2800" i="1" u="sng" dirty="0" smtClean="0">
                <a:latin typeface="+mj-lt"/>
              </a:rPr>
              <a:t>АНА</a:t>
            </a:r>
            <a:r>
              <a:rPr lang="sr-Cyrl-BA" sz="2800" i="1" dirty="0" smtClean="0">
                <a:latin typeface="+mj-lt"/>
              </a:rPr>
              <a:t>,</a:t>
            </a:r>
            <a:r>
              <a:rPr lang="bs-Cyrl-BA" sz="2800" i="1" smtClean="0">
                <a:latin typeface="+mj-lt"/>
              </a:rPr>
              <a:t>ЛАЗАРЕВИЋ ЛИДИЈА</a:t>
            </a:r>
            <a:r>
              <a:rPr lang="sr-Cyrl-BA" sz="2800" i="1" smtClean="0">
                <a:latin typeface="+mj-lt"/>
              </a:rPr>
              <a:t> </a:t>
            </a:r>
            <a:r>
              <a:rPr lang="en-US" sz="3200" i="1" u="sng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VI5</a:t>
            </a:r>
            <a:endParaRPr lang="sr-Latn-BA" sz="3200" i="1" u="sng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5" name="Elbow Connector 4"/>
          <p:cNvCxnSpPr/>
          <p:nvPr/>
        </p:nvCxnSpPr>
        <p:spPr>
          <a:xfrm rot="5400000">
            <a:off x="10440652" y="171741"/>
            <a:ext cx="216024" cy="12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5400000">
            <a:off x="10181310" y="-18967"/>
            <a:ext cx="37933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loud 12"/>
          <p:cNvSpPr/>
          <p:nvPr/>
        </p:nvSpPr>
        <p:spPr>
          <a:xfrm rot="496163" flipV="1">
            <a:off x="11501880" y="3708106"/>
            <a:ext cx="45719" cy="213846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4" name="Sun 13"/>
          <p:cNvSpPr/>
          <p:nvPr/>
        </p:nvSpPr>
        <p:spPr>
          <a:xfrm>
            <a:off x="3851920" y="1628800"/>
            <a:ext cx="1440160" cy="1368152"/>
          </a:xfrm>
          <a:prstGeom prst="su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69197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4782">
        <p14:shred pattern="rectangle" dir="out"/>
      </p:transition>
    </mc:Choice>
    <mc:Fallback xmlns="">
      <p:transition spd="slow" advTm="47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662</TotalTime>
  <Words>335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Aharoni</vt:lpstr>
      <vt:lpstr>Arabic Typesetting</vt:lpstr>
      <vt:lpstr>Arial</vt:lpstr>
      <vt:lpstr>Franklin Gothic Book</vt:lpstr>
      <vt:lpstr>Franklin Gothic Medium</vt:lpstr>
      <vt:lpstr>Tunga</vt:lpstr>
      <vt:lpstr>Wingdings</vt:lpstr>
      <vt:lpstr>Angles</vt:lpstr>
      <vt:lpstr>ЖИВОТ РАНЕ ЦРКВЕ </vt:lpstr>
      <vt:lpstr>Братска љубав првих хришћана</vt:lpstr>
      <vt:lpstr>Јерархија</vt:lpstr>
      <vt:lpstr>Хришћанска богослужења</vt:lpstr>
      <vt:lpstr> РАДИЛА: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ИСТОРИЈА</dc:title>
  <dc:creator>KORISNIK</dc:creator>
  <cp:lastModifiedBy>Dragan</cp:lastModifiedBy>
  <cp:revision>29</cp:revision>
  <dcterms:created xsi:type="dcterms:W3CDTF">2018-11-18T12:15:31Z</dcterms:created>
  <dcterms:modified xsi:type="dcterms:W3CDTF">2018-11-26T19:31:59Z</dcterms:modified>
</cp:coreProperties>
</file>